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5" r:id="rId1"/>
  </p:sldMasterIdLst>
  <p:sldIdLst>
    <p:sldId id="256" r:id="rId2"/>
    <p:sldId id="257" r:id="rId3"/>
    <p:sldId id="291" r:id="rId4"/>
    <p:sldId id="286" r:id="rId5"/>
    <p:sldId id="278" r:id="rId6"/>
    <p:sldId id="279" r:id="rId7"/>
    <p:sldId id="280" r:id="rId8"/>
    <p:sldId id="281" r:id="rId9"/>
    <p:sldId id="282" r:id="rId10"/>
    <p:sldId id="284" r:id="rId11"/>
    <p:sldId id="285" r:id="rId12"/>
    <p:sldId id="287" r:id="rId13"/>
    <p:sldId id="266" r:id="rId14"/>
    <p:sldId id="267" r:id="rId15"/>
    <p:sldId id="263" r:id="rId16"/>
    <p:sldId id="262" r:id="rId17"/>
    <p:sldId id="275" r:id="rId18"/>
    <p:sldId id="265" r:id="rId19"/>
    <p:sldId id="259" r:id="rId20"/>
    <p:sldId id="260" r:id="rId21"/>
    <p:sldId id="261" r:id="rId22"/>
    <p:sldId id="288" r:id="rId23"/>
    <p:sldId id="276" r:id="rId24"/>
    <p:sldId id="270" r:id="rId25"/>
    <p:sldId id="271" r:id="rId26"/>
    <p:sldId id="272" r:id="rId27"/>
    <p:sldId id="274" r:id="rId28"/>
    <p:sldId id="289"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3" d="100"/>
          <a:sy n="113" d="100"/>
        </p:scale>
        <p:origin x="510"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9308CA8-52E5-4387-A3A4-68FB57C1214F}" type="datetimeFigureOut">
              <a:rPr lang="en-IN" smtClean="0"/>
              <a:t>18-01-2022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988953F-D0BC-486E-9BCF-4E6EE5B7CA9C}"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09276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308CA8-52E5-4387-A3A4-68FB57C1214F}" type="datetimeFigureOut">
              <a:rPr lang="en-IN" smtClean="0"/>
              <a:t>18-01-2022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988953F-D0BC-486E-9BCF-4E6EE5B7CA9C}" type="slidenum">
              <a:rPr lang="en-IN" smtClean="0"/>
              <a:t>‹#›</a:t>
            </a:fld>
            <a:endParaRPr lang="en-IN"/>
          </a:p>
        </p:txBody>
      </p:sp>
    </p:spTree>
    <p:extLst>
      <p:ext uri="{BB962C8B-B14F-4D97-AF65-F5344CB8AC3E}">
        <p14:creationId xmlns:p14="http://schemas.microsoft.com/office/powerpoint/2010/main" val="2552344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308CA8-52E5-4387-A3A4-68FB57C1214F}" type="datetimeFigureOut">
              <a:rPr lang="en-IN" smtClean="0"/>
              <a:t>18-01-2022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988953F-D0BC-486E-9BCF-4E6EE5B7CA9C}" type="slidenum">
              <a:rPr lang="en-IN" smtClean="0"/>
              <a:t>‹#›</a:t>
            </a:fld>
            <a:endParaRPr lang="en-IN"/>
          </a:p>
        </p:txBody>
      </p:sp>
    </p:spTree>
    <p:extLst>
      <p:ext uri="{BB962C8B-B14F-4D97-AF65-F5344CB8AC3E}">
        <p14:creationId xmlns:p14="http://schemas.microsoft.com/office/powerpoint/2010/main" val="30020537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308CA8-52E5-4387-A3A4-68FB57C1214F}" type="datetimeFigureOut">
              <a:rPr lang="en-IN" smtClean="0"/>
              <a:t>18-01-2022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988953F-D0BC-486E-9BCF-4E6EE5B7CA9C}" type="slidenum">
              <a:rPr lang="en-IN" smtClean="0"/>
              <a:t>‹#›</a:t>
            </a:fld>
            <a:endParaRPr lang="en-IN"/>
          </a:p>
        </p:txBody>
      </p:sp>
    </p:spTree>
    <p:extLst>
      <p:ext uri="{BB962C8B-B14F-4D97-AF65-F5344CB8AC3E}">
        <p14:creationId xmlns:p14="http://schemas.microsoft.com/office/powerpoint/2010/main" val="2505647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308CA8-52E5-4387-A3A4-68FB57C1214F}" type="datetimeFigureOut">
              <a:rPr lang="en-IN" smtClean="0"/>
              <a:t>18-01-2022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988953F-D0BC-486E-9BCF-4E6EE5B7CA9C}"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56781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9308CA8-52E5-4387-A3A4-68FB57C1214F}" type="datetimeFigureOut">
              <a:rPr lang="en-IN" smtClean="0"/>
              <a:t>18-01-2022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988953F-D0BC-486E-9BCF-4E6EE5B7CA9C}" type="slidenum">
              <a:rPr lang="en-IN" smtClean="0"/>
              <a:t>‹#›</a:t>
            </a:fld>
            <a:endParaRPr lang="en-IN"/>
          </a:p>
        </p:txBody>
      </p:sp>
    </p:spTree>
    <p:extLst>
      <p:ext uri="{BB962C8B-B14F-4D97-AF65-F5344CB8AC3E}">
        <p14:creationId xmlns:p14="http://schemas.microsoft.com/office/powerpoint/2010/main" val="35431946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9308CA8-52E5-4387-A3A4-68FB57C1214F}" type="datetimeFigureOut">
              <a:rPr lang="en-IN" smtClean="0"/>
              <a:t>18-01-2022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988953F-D0BC-486E-9BCF-4E6EE5B7CA9C}" type="slidenum">
              <a:rPr lang="en-IN" smtClean="0"/>
              <a:t>‹#›</a:t>
            </a:fld>
            <a:endParaRPr lang="en-IN"/>
          </a:p>
        </p:txBody>
      </p:sp>
    </p:spTree>
    <p:extLst>
      <p:ext uri="{BB962C8B-B14F-4D97-AF65-F5344CB8AC3E}">
        <p14:creationId xmlns:p14="http://schemas.microsoft.com/office/powerpoint/2010/main" val="3506235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9308CA8-52E5-4387-A3A4-68FB57C1214F}" type="datetimeFigureOut">
              <a:rPr lang="en-IN" smtClean="0"/>
              <a:t>18-01-2022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988953F-D0BC-486E-9BCF-4E6EE5B7CA9C}" type="slidenum">
              <a:rPr lang="en-IN" smtClean="0"/>
              <a:t>‹#›</a:t>
            </a:fld>
            <a:endParaRPr lang="en-IN"/>
          </a:p>
        </p:txBody>
      </p:sp>
    </p:spTree>
    <p:extLst>
      <p:ext uri="{BB962C8B-B14F-4D97-AF65-F5344CB8AC3E}">
        <p14:creationId xmlns:p14="http://schemas.microsoft.com/office/powerpoint/2010/main" val="3739025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9308CA8-52E5-4387-A3A4-68FB57C1214F}" type="datetimeFigureOut">
              <a:rPr lang="en-IN" smtClean="0"/>
              <a:t>18-01-2022</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2988953F-D0BC-486E-9BCF-4E6EE5B7CA9C}" type="slidenum">
              <a:rPr lang="en-IN" smtClean="0"/>
              <a:t>‹#›</a:t>
            </a:fld>
            <a:endParaRPr lang="en-IN"/>
          </a:p>
        </p:txBody>
      </p:sp>
    </p:spTree>
    <p:extLst>
      <p:ext uri="{BB962C8B-B14F-4D97-AF65-F5344CB8AC3E}">
        <p14:creationId xmlns:p14="http://schemas.microsoft.com/office/powerpoint/2010/main" val="32108237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9308CA8-52E5-4387-A3A4-68FB57C1214F}" type="datetimeFigureOut">
              <a:rPr lang="en-IN" smtClean="0"/>
              <a:t>18-01-2022</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2988953F-D0BC-486E-9BCF-4E6EE5B7CA9C}" type="slidenum">
              <a:rPr lang="en-IN" smtClean="0"/>
              <a:t>‹#›</a:t>
            </a:fld>
            <a:endParaRPr lang="en-IN"/>
          </a:p>
        </p:txBody>
      </p:sp>
    </p:spTree>
    <p:extLst>
      <p:ext uri="{BB962C8B-B14F-4D97-AF65-F5344CB8AC3E}">
        <p14:creationId xmlns:p14="http://schemas.microsoft.com/office/powerpoint/2010/main" val="1496541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9308CA8-52E5-4387-A3A4-68FB57C1214F}" type="datetimeFigureOut">
              <a:rPr lang="en-IN" smtClean="0"/>
              <a:t>18-01-2022</a:t>
            </a:fld>
            <a:endParaRPr lang="en-IN"/>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988953F-D0BC-486E-9BCF-4E6EE5B7CA9C}" type="slidenum">
              <a:rPr lang="en-IN" smtClean="0"/>
              <a:t>‹#›</a:t>
            </a:fld>
            <a:endParaRPr lang="en-IN"/>
          </a:p>
        </p:txBody>
      </p:sp>
    </p:spTree>
    <p:extLst>
      <p:ext uri="{BB962C8B-B14F-4D97-AF65-F5344CB8AC3E}">
        <p14:creationId xmlns:p14="http://schemas.microsoft.com/office/powerpoint/2010/main" val="18848473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9308CA8-52E5-4387-A3A4-68FB57C1214F}" type="datetimeFigureOut">
              <a:rPr lang="en-IN" smtClean="0"/>
              <a:t>18-01-2022</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2988953F-D0BC-486E-9BCF-4E6EE5B7CA9C}"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7476737"/>
      </p:ext>
    </p:extLst>
  </p:cSld>
  <p:clrMap bg1="lt1" tx1="dk1" bg2="lt2" tx2="dk2" accent1="accent1" accent2="accent2" accent3="accent3" accent4="accent4" accent5="accent5" accent6="accent6" hlink="hlink" folHlink="folHlink"/>
  <p:sldLayoutIdLst>
    <p:sldLayoutId id="2147483916" r:id="rId1"/>
    <p:sldLayoutId id="2147483917" r:id="rId2"/>
    <p:sldLayoutId id="2147483918" r:id="rId3"/>
    <p:sldLayoutId id="2147483919" r:id="rId4"/>
    <p:sldLayoutId id="2147483920" r:id="rId5"/>
    <p:sldLayoutId id="2147483921" r:id="rId6"/>
    <p:sldLayoutId id="2147483922" r:id="rId7"/>
    <p:sldLayoutId id="2147483923" r:id="rId8"/>
    <p:sldLayoutId id="2147483924" r:id="rId9"/>
    <p:sldLayoutId id="2147483925" r:id="rId10"/>
    <p:sldLayoutId id="2147483926"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B3087-52F4-427E-A05F-F9F5EF01EC35}"/>
              </a:ext>
            </a:extLst>
          </p:cNvPr>
          <p:cNvSpPr>
            <a:spLocks noGrp="1"/>
          </p:cNvSpPr>
          <p:nvPr>
            <p:ph type="ctrTitle"/>
          </p:nvPr>
        </p:nvSpPr>
        <p:spPr/>
        <p:txBody>
          <a:bodyPr>
            <a:normAutofit/>
          </a:bodyPr>
          <a:lstStyle/>
          <a:p>
            <a:r>
              <a:rPr lang="en-US" sz="7200" dirty="0">
                <a:solidFill>
                  <a:schemeClr val="tx2"/>
                </a:solidFill>
              </a:rPr>
              <a:t>HOTEL MANAGEMENT SYSTEM</a:t>
            </a:r>
            <a:endParaRPr lang="en-IN" sz="7200" dirty="0"/>
          </a:p>
        </p:txBody>
      </p:sp>
      <p:sp>
        <p:nvSpPr>
          <p:cNvPr id="3" name="Subtitle 2">
            <a:extLst>
              <a:ext uri="{FF2B5EF4-FFF2-40B4-BE49-F238E27FC236}">
                <a16:creationId xmlns:a16="http://schemas.microsoft.com/office/drawing/2014/main" id="{2838BCDA-C1B9-4F3E-A425-9F69FBD5FAD9}"/>
              </a:ext>
            </a:extLst>
          </p:cNvPr>
          <p:cNvSpPr>
            <a:spLocks noGrp="1"/>
          </p:cNvSpPr>
          <p:nvPr>
            <p:ph type="subTitle" idx="1"/>
          </p:nvPr>
        </p:nvSpPr>
        <p:spPr/>
        <p:txBody>
          <a:bodyPr>
            <a:noAutofit/>
          </a:bodyPr>
          <a:lstStyle/>
          <a:p>
            <a:pPr lvl="1"/>
            <a:r>
              <a:rPr lang="en-US" dirty="0"/>
              <a:t>By –Shagun</a:t>
            </a:r>
            <a:endParaRPr lang="en-IN" dirty="0"/>
          </a:p>
        </p:txBody>
      </p:sp>
    </p:spTree>
    <p:extLst>
      <p:ext uri="{BB962C8B-B14F-4D97-AF65-F5344CB8AC3E}">
        <p14:creationId xmlns:p14="http://schemas.microsoft.com/office/powerpoint/2010/main" val="28841615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48D79-8368-423A-A39C-170CB0840A12}"/>
              </a:ext>
            </a:extLst>
          </p:cNvPr>
          <p:cNvSpPr>
            <a:spLocks noGrp="1"/>
          </p:cNvSpPr>
          <p:nvPr>
            <p:ph type="title"/>
          </p:nvPr>
        </p:nvSpPr>
        <p:spPr/>
        <p:txBody>
          <a:bodyPr/>
          <a:lstStyle/>
          <a:p>
            <a:r>
              <a:rPr lang="en-US" dirty="0">
                <a:solidFill>
                  <a:schemeClr val="tx2"/>
                </a:solidFill>
              </a:rPr>
              <a:t>Deployment Diagram</a:t>
            </a:r>
            <a:endParaRPr lang="en-IN" dirty="0">
              <a:solidFill>
                <a:schemeClr val="tx2"/>
              </a:solidFill>
            </a:endParaRPr>
          </a:p>
        </p:txBody>
      </p:sp>
      <p:pic>
        <p:nvPicPr>
          <p:cNvPr id="24578" name="Picture 2">
            <a:extLst>
              <a:ext uri="{FF2B5EF4-FFF2-40B4-BE49-F238E27FC236}">
                <a16:creationId xmlns:a16="http://schemas.microsoft.com/office/drawing/2014/main" id="{B6B11884-BED4-4AF1-B279-28525506C1F3}"/>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8023" t="45238" r="38109" b="18698"/>
          <a:stretch/>
        </p:blipFill>
        <p:spPr bwMode="auto">
          <a:xfrm>
            <a:off x="3158067" y="2453642"/>
            <a:ext cx="5875866" cy="31495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07080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46CAF-8B31-4679-B2F4-CE57E4EDAB0B}"/>
              </a:ext>
            </a:extLst>
          </p:cNvPr>
          <p:cNvSpPr>
            <a:spLocks noGrp="1"/>
          </p:cNvSpPr>
          <p:nvPr>
            <p:ph type="title"/>
          </p:nvPr>
        </p:nvSpPr>
        <p:spPr/>
        <p:txBody>
          <a:bodyPr/>
          <a:lstStyle/>
          <a:p>
            <a:r>
              <a:rPr lang="en-US" dirty="0">
                <a:solidFill>
                  <a:schemeClr val="tx2"/>
                </a:solidFill>
              </a:rPr>
              <a:t>Sample UI/UX Design </a:t>
            </a:r>
            <a:endParaRPr lang="en-IN" dirty="0">
              <a:solidFill>
                <a:schemeClr val="tx2"/>
              </a:solidFill>
            </a:endParaRPr>
          </a:p>
        </p:txBody>
      </p:sp>
      <p:pic>
        <p:nvPicPr>
          <p:cNvPr id="5" name="Content Placeholder 4">
            <a:extLst>
              <a:ext uri="{FF2B5EF4-FFF2-40B4-BE49-F238E27FC236}">
                <a16:creationId xmlns:a16="http://schemas.microsoft.com/office/drawing/2014/main" id="{86366605-28B9-473D-BF02-303A4A2EC46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82089" y="1846263"/>
            <a:ext cx="8288148" cy="4022725"/>
          </a:xfrm>
        </p:spPr>
      </p:pic>
    </p:spTree>
    <p:extLst>
      <p:ext uri="{BB962C8B-B14F-4D97-AF65-F5344CB8AC3E}">
        <p14:creationId xmlns:p14="http://schemas.microsoft.com/office/powerpoint/2010/main" val="24474328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A4C6A-694D-46E4-8AC8-4EEF7132F496}"/>
              </a:ext>
            </a:extLst>
          </p:cNvPr>
          <p:cNvSpPr>
            <a:spLocks noGrp="1"/>
          </p:cNvSpPr>
          <p:nvPr>
            <p:ph type="title"/>
          </p:nvPr>
        </p:nvSpPr>
        <p:spPr/>
        <p:txBody>
          <a:bodyPr>
            <a:normAutofit/>
          </a:bodyPr>
          <a:lstStyle/>
          <a:p>
            <a:r>
              <a:rPr lang="en-US" sz="6000" dirty="0">
                <a:solidFill>
                  <a:schemeClr val="tx2"/>
                </a:solidFill>
              </a:rPr>
              <a:t>Module Implementation</a:t>
            </a:r>
            <a:endParaRPr lang="en-IN" sz="6000" dirty="0">
              <a:solidFill>
                <a:schemeClr val="tx2"/>
              </a:solidFill>
            </a:endParaRPr>
          </a:p>
        </p:txBody>
      </p:sp>
      <p:sp>
        <p:nvSpPr>
          <p:cNvPr id="3" name="Text Placeholder 2">
            <a:extLst>
              <a:ext uri="{FF2B5EF4-FFF2-40B4-BE49-F238E27FC236}">
                <a16:creationId xmlns:a16="http://schemas.microsoft.com/office/drawing/2014/main" id="{A5744DF7-BB7C-4A9D-8062-668E132656A0}"/>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15937815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3BC53-2412-4AFB-96E1-0D8178FA97F3}"/>
              </a:ext>
            </a:extLst>
          </p:cNvPr>
          <p:cNvSpPr>
            <a:spLocks noGrp="1"/>
          </p:cNvSpPr>
          <p:nvPr>
            <p:ph type="title"/>
          </p:nvPr>
        </p:nvSpPr>
        <p:spPr/>
        <p:txBody>
          <a:bodyPr/>
          <a:lstStyle/>
          <a:p>
            <a:r>
              <a:rPr lang="en-US" dirty="0">
                <a:solidFill>
                  <a:schemeClr val="tx2"/>
                </a:solidFill>
              </a:rPr>
              <a:t>MODULE 1: HOMEPAGE</a:t>
            </a:r>
            <a:endParaRPr lang="en-IN" dirty="0">
              <a:solidFill>
                <a:schemeClr val="tx2"/>
              </a:solidFill>
            </a:endParaRPr>
          </a:p>
        </p:txBody>
      </p:sp>
      <p:pic>
        <p:nvPicPr>
          <p:cNvPr id="8194" name="Picture 2">
            <a:extLst>
              <a:ext uri="{FF2B5EF4-FFF2-40B4-BE49-F238E27FC236}">
                <a16:creationId xmlns:a16="http://schemas.microsoft.com/office/drawing/2014/main" id="{B7AA1ED4-DD72-453A-9D7A-5E7C60C58290}"/>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5" b="2"/>
          <a:stretch/>
        </p:blipFill>
        <p:spPr bwMode="auto">
          <a:xfrm>
            <a:off x="397933" y="2098456"/>
            <a:ext cx="5630334" cy="329353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5F524D9C-64E0-4495-A478-57DBEE1AFC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83867" y="2098456"/>
            <a:ext cx="5410200" cy="32935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03844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20" name="Picture 4">
            <a:extLst>
              <a:ext uri="{FF2B5EF4-FFF2-40B4-BE49-F238E27FC236}">
                <a16:creationId xmlns:a16="http://schemas.microsoft.com/office/drawing/2014/main" id="{4A9A8883-B200-42F0-97D4-2D7D18FEC2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1950" y="1819275"/>
            <a:ext cx="5412317" cy="321945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76837DF3-0049-4F5A-8A79-74782B1FA4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819275"/>
            <a:ext cx="5734050" cy="3219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88349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BD9A54-98E7-454F-BB75-E3CA26C5B93E}"/>
              </a:ext>
            </a:extLst>
          </p:cNvPr>
          <p:cNvSpPr>
            <a:spLocks noGrp="1"/>
          </p:cNvSpPr>
          <p:nvPr>
            <p:ph type="title"/>
          </p:nvPr>
        </p:nvSpPr>
        <p:spPr/>
        <p:txBody>
          <a:bodyPr/>
          <a:lstStyle/>
          <a:p>
            <a:r>
              <a:rPr lang="en-US" dirty="0">
                <a:solidFill>
                  <a:schemeClr val="tx2"/>
                </a:solidFill>
              </a:rPr>
              <a:t>MODULE 2 : EXPLORE PAGE</a:t>
            </a:r>
            <a:endParaRPr lang="en-IN" dirty="0">
              <a:solidFill>
                <a:schemeClr val="tx2"/>
              </a:solidFill>
            </a:endParaRPr>
          </a:p>
        </p:txBody>
      </p:sp>
      <p:pic>
        <p:nvPicPr>
          <p:cNvPr id="5122" name="Picture 2">
            <a:extLst>
              <a:ext uri="{FF2B5EF4-FFF2-40B4-BE49-F238E27FC236}">
                <a16:creationId xmlns:a16="http://schemas.microsoft.com/office/drawing/2014/main" id="{29DA7E03-1990-41B6-B40C-C29CEB28D5B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96334" y="2210858"/>
            <a:ext cx="5638800" cy="321945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6">
            <a:extLst>
              <a:ext uri="{FF2B5EF4-FFF2-40B4-BE49-F238E27FC236}">
                <a16:creationId xmlns:a16="http://schemas.microsoft.com/office/drawing/2014/main" id="{BA04A167-42DC-409B-8135-54D0E6456C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56867" y="2210858"/>
            <a:ext cx="5638800" cy="3219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11970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4" name="Picture 8">
            <a:extLst>
              <a:ext uri="{FF2B5EF4-FFF2-40B4-BE49-F238E27FC236}">
                <a16:creationId xmlns:a16="http://schemas.microsoft.com/office/drawing/2014/main" id="{A09BFE87-0EAB-4B52-B171-B81A732BAE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0200" y="1519313"/>
            <a:ext cx="5630333" cy="321945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D986EE96-49EE-449D-869F-0B5095F162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1468" y="1519313"/>
            <a:ext cx="5630332" cy="3219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21157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AAA48-DC89-402C-8B0C-2D1EFE856004}"/>
              </a:ext>
            </a:extLst>
          </p:cNvPr>
          <p:cNvSpPr>
            <a:spLocks noGrp="1"/>
          </p:cNvSpPr>
          <p:nvPr>
            <p:ph type="title"/>
          </p:nvPr>
        </p:nvSpPr>
        <p:spPr/>
        <p:txBody>
          <a:bodyPr/>
          <a:lstStyle/>
          <a:p>
            <a:r>
              <a:rPr lang="en-US" dirty="0"/>
              <a:t>MODULE 2 : ROOMS PAGE</a:t>
            </a:r>
            <a:endParaRPr lang="en-IN" dirty="0"/>
          </a:p>
        </p:txBody>
      </p:sp>
      <p:pic>
        <p:nvPicPr>
          <p:cNvPr id="4" name="Picture 6">
            <a:extLst>
              <a:ext uri="{FF2B5EF4-FFF2-40B4-BE49-F238E27FC236}">
                <a16:creationId xmlns:a16="http://schemas.microsoft.com/office/drawing/2014/main" id="{B82CFE69-A1D7-4D66-86AC-D85EA7D5256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964707" y="2387601"/>
            <a:ext cx="6262586" cy="32935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51490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B907B569-CCC9-4A8E-B924-4CCF799154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1734" y="1819275"/>
            <a:ext cx="5571066" cy="3219450"/>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id="{D7D7F3AB-80B2-4FC4-B993-97B638DE3F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22580" y="1819275"/>
            <a:ext cx="5682313" cy="3219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13911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12E46-0C70-48CA-8E73-6D24B87AB020}"/>
              </a:ext>
            </a:extLst>
          </p:cNvPr>
          <p:cNvSpPr>
            <a:spLocks noGrp="1"/>
          </p:cNvSpPr>
          <p:nvPr>
            <p:ph type="title"/>
          </p:nvPr>
        </p:nvSpPr>
        <p:spPr/>
        <p:txBody>
          <a:bodyPr/>
          <a:lstStyle/>
          <a:p>
            <a:r>
              <a:rPr lang="en-US" dirty="0"/>
              <a:t>MODULE 3 : BOOKING PAGE</a:t>
            </a:r>
            <a:endParaRPr lang="en-IN" dirty="0"/>
          </a:p>
        </p:txBody>
      </p:sp>
      <p:pic>
        <p:nvPicPr>
          <p:cNvPr id="1033" name="Picture 9">
            <a:extLst>
              <a:ext uri="{FF2B5EF4-FFF2-40B4-BE49-F238E27FC236}">
                <a16:creationId xmlns:a16="http://schemas.microsoft.com/office/drawing/2014/main" id="{66895317-A7BA-4CB4-905A-5A565755925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960262" y="2404535"/>
            <a:ext cx="6271476" cy="32596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27238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FA694-1998-472D-8753-B715A4C60F84}"/>
              </a:ext>
            </a:extLst>
          </p:cNvPr>
          <p:cNvSpPr>
            <a:spLocks noGrp="1"/>
          </p:cNvSpPr>
          <p:nvPr>
            <p:ph type="title"/>
          </p:nvPr>
        </p:nvSpPr>
        <p:spPr/>
        <p:txBody>
          <a:bodyPr/>
          <a:lstStyle/>
          <a:p>
            <a:r>
              <a:rPr lang="en-US" dirty="0">
                <a:solidFill>
                  <a:schemeClr val="tx2"/>
                </a:solidFill>
              </a:rPr>
              <a:t>PROBLEM</a:t>
            </a:r>
            <a:r>
              <a:rPr lang="en-US" dirty="0"/>
              <a:t> STATEMENT</a:t>
            </a:r>
            <a:endParaRPr lang="en-IN" dirty="0"/>
          </a:p>
        </p:txBody>
      </p:sp>
      <p:sp>
        <p:nvSpPr>
          <p:cNvPr id="3" name="Content Placeholder 2">
            <a:extLst>
              <a:ext uri="{FF2B5EF4-FFF2-40B4-BE49-F238E27FC236}">
                <a16:creationId xmlns:a16="http://schemas.microsoft.com/office/drawing/2014/main" id="{5773C7C3-A10A-4A8B-AB69-B0804F6199CD}"/>
              </a:ext>
            </a:extLst>
          </p:cNvPr>
          <p:cNvSpPr>
            <a:spLocks noGrp="1"/>
          </p:cNvSpPr>
          <p:nvPr>
            <p:ph idx="1"/>
          </p:nvPr>
        </p:nvSpPr>
        <p:spPr/>
        <p:txBody>
          <a:bodyPr>
            <a:normAutofit/>
          </a:bodyPr>
          <a:lstStyle/>
          <a:p>
            <a:pPr marL="228600" marR="0" fontAlgn="base">
              <a:spcBef>
                <a:spcPts val="0"/>
              </a:spcBef>
              <a:spcAft>
                <a:spcPts val="0"/>
              </a:spcAft>
            </a:pPr>
            <a:r>
              <a:rPr lang="en-US" sz="2200" dirty="0">
                <a:solidFill>
                  <a:srgbClr val="000000"/>
                </a:solidFill>
                <a:effectLst/>
                <a:latin typeface="+mj-lt"/>
                <a:ea typeface="Times New Roman" panose="02020603050405020304" pitchFamily="18" charset="0"/>
                <a:cs typeface="Calibri" panose="020F0502020204030204" pitchFamily="34" charset="0"/>
              </a:rPr>
              <a:t>A hotel system manages information about rooms, reservations, customers, and customer billing. A customer can make reservations, change, or cancel reservations through the hotel website. When a customer makes reservations, he/she needs to check if a room the customer wants to reserve is available. If a room is available, the customer enters his/her information to the system and receives a confirmation number from the web site.</a:t>
            </a:r>
            <a:endParaRPr lang="en-US" sz="2200" dirty="0">
              <a:effectLst/>
              <a:latin typeface="+mj-lt"/>
              <a:ea typeface="Calibri" panose="020F0502020204030204" pitchFamily="34" charset="0"/>
              <a:cs typeface="Latha" panose="020B0604020202020204" pitchFamily="34" charset="0"/>
            </a:endParaRPr>
          </a:p>
          <a:p>
            <a:pPr marL="228600" marR="0" fontAlgn="base">
              <a:spcBef>
                <a:spcPts val="0"/>
              </a:spcBef>
              <a:spcAft>
                <a:spcPts val="0"/>
              </a:spcAft>
            </a:pPr>
            <a:r>
              <a:rPr lang="en-US" sz="2200" dirty="0">
                <a:solidFill>
                  <a:srgbClr val="000000"/>
                </a:solidFill>
                <a:effectLst/>
                <a:latin typeface="+mj-lt"/>
                <a:ea typeface="Times New Roman" panose="02020603050405020304" pitchFamily="18" charset="0"/>
                <a:cs typeface="Calibri" panose="020F0502020204030204" pitchFamily="34" charset="0"/>
              </a:rPr>
              <a:t>A desk clerk checks in a customer with only a prior reservation, change the checkout date, and check out the customer. A room is assigned to the customer at check-in time and a customer billing record is created at that time. The customer billing record is updated every night at 12. When a customer checks out, the desk clerk prints the bill. A customer can pay by cash, check, or credit card when he/she checks out.</a:t>
            </a:r>
            <a:endParaRPr lang="en-US" sz="2200" dirty="0">
              <a:effectLst/>
              <a:latin typeface="+mj-lt"/>
              <a:ea typeface="Calibri" panose="020F0502020204030204" pitchFamily="34" charset="0"/>
              <a:cs typeface="Latha" panose="020B0604020202020204" pitchFamily="34" charset="0"/>
            </a:endParaRPr>
          </a:p>
          <a:p>
            <a:endParaRPr lang="en-IN" dirty="0"/>
          </a:p>
        </p:txBody>
      </p:sp>
    </p:spTree>
    <p:extLst>
      <p:ext uri="{BB962C8B-B14F-4D97-AF65-F5344CB8AC3E}">
        <p14:creationId xmlns:p14="http://schemas.microsoft.com/office/powerpoint/2010/main" val="34120193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AB0DB6E2-8504-49DD-BA45-6C32AE02D2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983" y="1756953"/>
            <a:ext cx="5734050" cy="321945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1EC56E6F-D0EB-4953-9509-B67F965DA7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09968" y="1756953"/>
            <a:ext cx="5734050" cy="3219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47780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80833-116B-48FA-BB21-FD8AAF5A025D}"/>
              </a:ext>
            </a:extLst>
          </p:cNvPr>
          <p:cNvSpPr>
            <a:spLocks noGrp="1"/>
          </p:cNvSpPr>
          <p:nvPr>
            <p:ph type="title"/>
          </p:nvPr>
        </p:nvSpPr>
        <p:spPr/>
        <p:txBody>
          <a:bodyPr/>
          <a:lstStyle/>
          <a:p>
            <a:r>
              <a:rPr lang="en-US" dirty="0">
                <a:solidFill>
                  <a:schemeClr val="tx2"/>
                </a:solidFill>
              </a:rPr>
              <a:t>MODULE 3 : CONTACT PAGE</a:t>
            </a:r>
            <a:endParaRPr lang="en-IN" dirty="0">
              <a:solidFill>
                <a:schemeClr val="tx2"/>
              </a:solidFill>
            </a:endParaRPr>
          </a:p>
        </p:txBody>
      </p:sp>
      <p:sp>
        <p:nvSpPr>
          <p:cNvPr id="3" name="Content Placeholder 2">
            <a:extLst>
              <a:ext uri="{FF2B5EF4-FFF2-40B4-BE49-F238E27FC236}">
                <a16:creationId xmlns:a16="http://schemas.microsoft.com/office/drawing/2014/main" id="{B95EA3F8-1E69-423C-907F-213E424F1743}"/>
              </a:ext>
            </a:extLst>
          </p:cNvPr>
          <p:cNvSpPr>
            <a:spLocks noGrp="1"/>
          </p:cNvSpPr>
          <p:nvPr>
            <p:ph idx="1"/>
          </p:nvPr>
        </p:nvSpPr>
        <p:spPr>
          <a:xfrm>
            <a:off x="792480" y="1811383"/>
            <a:ext cx="10561320" cy="4365580"/>
          </a:xfrm>
        </p:spPr>
        <p:txBody>
          <a:bodyPr/>
          <a:lstStyle/>
          <a:p>
            <a:pPr marL="0" indent="0">
              <a:buNone/>
            </a:pPr>
            <a:endParaRPr lang="en-IN" dirty="0"/>
          </a:p>
        </p:txBody>
      </p:sp>
      <p:pic>
        <p:nvPicPr>
          <p:cNvPr id="3074" name="Picture 2">
            <a:extLst>
              <a:ext uri="{FF2B5EF4-FFF2-40B4-BE49-F238E27FC236}">
                <a16:creationId xmlns:a16="http://schemas.microsoft.com/office/drawing/2014/main" id="{B5ADA847-0A21-4FF6-B1EC-81B84966E1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41874" y="2330473"/>
            <a:ext cx="5969212" cy="33273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46932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D1D3E-EABC-4BAE-9DA1-9B464CA23D61}"/>
              </a:ext>
            </a:extLst>
          </p:cNvPr>
          <p:cNvSpPr>
            <a:spLocks noGrp="1"/>
          </p:cNvSpPr>
          <p:nvPr>
            <p:ph type="title"/>
          </p:nvPr>
        </p:nvSpPr>
        <p:spPr/>
        <p:txBody>
          <a:bodyPr>
            <a:normAutofit/>
          </a:bodyPr>
          <a:lstStyle/>
          <a:p>
            <a:r>
              <a:rPr lang="en-US" sz="6000" dirty="0">
                <a:solidFill>
                  <a:schemeClr val="tx2"/>
                </a:solidFill>
              </a:rPr>
              <a:t>Test Cases</a:t>
            </a:r>
            <a:endParaRPr lang="en-IN" sz="6000" dirty="0">
              <a:solidFill>
                <a:schemeClr val="tx2"/>
              </a:solidFill>
            </a:endParaRPr>
          </a:p>
        </p:txBody>
      </p:sp>
      <p:sp>
        <p:nvSpPr>
          <p:cNvPr id="3" name="Text Placeholder 2">
            <a:extLst>
              <a:ext uri="{FF2B5EF4-FFF2-40B4-BE49-F238E27FC236}">
                <a16:creationId xmlns:a16="http://schemas.microsoft.com/office/drawing/2014/main" id="{A8B3460C-FBF0-4EED-8CC5-3E192A0C9B22}"/>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23363922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61880-DABE-46AF-BE29-E3CC79B82867}"/>
              </a:ext>
            </a:extLst>
          </p:cNvPr>
          <p:cNvSpPr>
            <a:spLocks noGrp="1"/>
          </p:cNvSpPr>
          <p:nvPr>
            <p:ph type="title"/>
          </p:nvPr>
        </p:nvSpPr>
        <p:spPr>
          <a:xfrm>
            <a:off x="838200" y="91870"/>
            <a:ext cx="10287000" cy="1450757"/>
          </a:xfrm>
        </p:spPr>
        <p:txBody>
          <a:bodyPr>
            <a:normAutofit/>
          </a:bodyPr>
          <a:lstStyle/>
          <a:p>
            <a:r>
              <a:rPr lang="en-US" dirty="0">
                <a:solidFill>
                  <a:schemeClr val="tx2"/>
                </a:solidFill>
              </a:rPr>
              <a:t>FUNCTIONAL TEST CASES</a:t>
            </a:r>
            <a:endParaRPr lang="en-IN" dirty="0">
              <a:solidFill>
                <a:schemeClr val="tx2"/>
              </a:solidFill>
            </a:endParaRPr>
          </a:p>
        </p:txBody>
      </p:sp>
      <p:graphicFrame>
        <p:nvGraphicFramePr>
          <p:cNvPr id="4" name="Content Placeholder 3">
            <a:extLst>
              <a:ext uri="{FF2B5EF4-FFF2-40B4-BE49-F238E27FC236}">
                <a16:creationId xmlns:a16="http://schemas.microsoft.com/office/drawing/2014/main" id="{33ABB236-B3F6-46E5-874B-DA899B29CC0A}"/>
              </a:ext>
            </a:extLst>
          </p:cNvPr>
          <p:cNvGraphicFramePr>
            <a:graphicFrameLocks noGrp="1"/>
          </p:cNvGraphicFramePr>
          <p:nvPr>
            <p:ph idx="1"/>
            <p:extLst>
              <p:ext uri="{D42A27DB-BD31-4B8C-83A1-F6EECF244321}">
                <p14:modId xmlns:p14="http://schemas.microsoft.com/office/powerpoint/2010/main" val="1935277483"/>
              </p:ext>
            </p:extLst>
          </p:nvPr>
        </p:nvGraphicFramePr>
        <p:xfrm>
          <a:off x="838200" y="1542627"/>
          <a:ext cx="10515600" cy="4637949"/>
        </p:xfrm>
        <a:graphic>
          <a:graphicData uri="http://schemas.openxmlformats.org/drawingml/2006/table">
            <a:tbl>
              <a:tblPr/>
              <a:tblGrid>
                <a:gridCol w="779522">
                  <a:extLst>
                    <a:ext uri="{9D8B030D-6E8A-4147-A177-3AD203B41FA5}">
                      <a16:colId xmlns:a16="http://schemas.microsoft.com/office/drawing/2014/main" val="2289428465"/>
                    </a:ext>
                  </a:extLst>
                </a:gridCol>
                <a:gridCol w="1224964">
                  <a:extLst>
                    <a:ext uri="{9D8B030D-6E8A-4147-A177-3AD203B41FA5}">
                      <a16:colId xmlns:a16="http://schemas.microsoft.com/office/drawing/2014/main" val="2164616563"/>
                    </a:ext>
                  </a:extLst>
                </a:gridCol>
                <a:gridCol w="1861308">
                  <a:extLst>
                    <a:ext uri="{9D8B030D-6E8A-4147-A177-3AD203B41FA5}">
                      <a16:colId xmlns:a16="http://schemas.microsoft.com/office/drawing/2014/main" val="1206819569"/>
                    </a:ext>
                  </a:extLst>
                </a:gridCol>
                <a:gridCol w="1877218">
                  <a:extLst>
                    <a:ext uri="{9D8B030D-6E8A-4147-A177-3AD203B41FA5}">
                      <a16:colId xmlns:a16="http://schemas.microsoft.com/office/drawing/2014/main" val="2458432872"/>
                    </a:ext>
                  </a:extLst>
                </a:gridCol>
                <a:gridCol w="1320416">
                  <a:extLst>
                    <a:ext uri="{9D8B030D-6E8A-4147-A177-3AD203B41FA5}">
                      <a16:colId xmlns:a16="http://schemas.microsoft.com/office/drawing/2014/main" val="2448708073"/>
                    </a:ext>
                  </a:extLst>
                </a:gridCol>
                <a:gridCol w="1256782">
                  <a:extLst>
                    <a:ext uri="{9D8B030D-6E8A-4147-A177-3AD203B41FA5}">
                      <a16:colId xmlns:a16="http://schemas.microsoft.com/office/drawing/2014/main" val="197171130"/>
                    </a:ext>
                  </a:extLst>
                </a:gridCol>
                <a:gridCol w="954518">
                  <a:extLst>
                    <a:ext uri="{9D8B030D-6E8A-4147-A177-3AD203B41FA5}">
                      <a16:colId xmlns:a16="http://schemas.microsoft.com/office/drawing/2014/main" val="3117993540"/>
                    </a:ext>
                  </a:extLst>
                </a:gridCol>
                <a:gridCol w="1240872">
                  <a:extLst>
                    <a:ext uri="{9D8B030D-6E8A-4147-A177-3AD203B41FA5}">
                      <a16:colId xmlns:a16="http://schemas.microsoft.com/office/drawing/2014/main" val="2516339204"/>
                    </a:ext>
                  </a:extLst>
                </a:gridCol>
              </a:tblGrid>
              <a:tr h="713027">
                <a:tc>
                  <a:txBody>
                    <a:bodyPr/>
                    <a:lstStyle/>
                    <a:p>
                      <a:pPr marL="6350" rtl="0" fontAlgn="t">
                        <a:spcBef>
                          <a:spcPts val="0"/>
                        </a:spcBef>
                        <a:spcAft>
                          <a:spcPts val="1000"/>
                        </a:spcAft>
                      </a:pPr>
                      <a:r>
                        <a:rPr lang="en-IN" sz="1100" b="1" i="0" u="none" strike="noStrike">
                          <a:solidFill>
                            <a:srgbClr val="000000"/>
                          </a:solidFill>
                          <a:effectLst/>
                          <a:latin typeface="Calibri" panose="020F0502020204030204" pitchFamily="34" charset="0"/>
                        </a:rPr>
                        <a:t>Test ID</a:t>
                      </a:r>
                      <a:r>
                        <a:rPr lang="en-IN" sz="1100" b="0" i="0" u="none" strike="noStrike">
                          <a:solidFill>
                            <a:srgbClr val="000000"/>
                          </a:solidFill>
                          <a:effectLst/>
                          <a:latin typeface="Calibri" panose="020F0502020204030204" pitchFamily="34" charset="0"/>
                        </a:rPr>
                        <a:t> </a:t>
                      </a:r>
                      <a:r>
                        <a:rPr lang="en-IN" sz="1100" b="1" i="0" u="none" strike="noStrike">
                          <a:solidFill>
                            <a:srgbClr val="000000"/>
                          </a:solidFill>
                          <a:effectLst/>
                          <a:latin typeface="Calibri" panose="020F0502020204030204" pitchFamily="34" charset="0"/>
                        </a:rPr>
                        <a:t>(#)</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marL="9525" rtl="0" fontAlgn="t">
                        <a:spcBef>
                          <a:spcPts val="0"/>
                        </a:spcBef>
                        <a:spcAft>
                          <a:spcPts val="1000"/>
                        </a:spcAft>
                      </a:pPr>
                      <a:r>
                        <a:rPr lang="en-IN" sz="1100" b="1" i="0" u="none" strike="noStrike">
                          <a:solidFill>
                            <a:srgbClr val="000000"/>
                          </a:solidFill>
                          <a:effectLst/>
                          <a:latin typeface="Calibri" panose="020F0502020204030204" pitchFamily="34" charset="0"/>
                        </a:rPr>
                        <a:t>Test</a:t>
                      </a:r>
                      <a:endParaRPr lang="en-IN">
                        <a:effectLst/>
                      </a:endParaRPr>
                    </a:p>
                    <a:p>
                      <a:pPr marL="9525" rtl="0" fontAlgn="t">
                        <a:spcBef>
                          <a:spcPts val="0"/>
                        </a:spcBef>
                        <a:spcAft>
                          <a:spcPts val="1000"/>
                        </a:spcAft>
                      </a:pPr>
                      <a:r>
                        <a:rPr lang="en-IN" sz="1100" b="1" i="0" u="none" strike="noStrike">
                          <a:solidFill>
                            <a:srgbClr val="000000"/>
                          </a:solidFill>
                          <a:effectLst/>
                          <a:latin typeface="Calibri" panose="020F0502020204030204" pitchFamily="34" charset="0"/>
                        </a:rPr>
                        <a:t>Scenario</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marL="3175" rtl="0" fontAlgn="t">
                        <a:spcBef>
                          <a:spcPts val="0"/>
                        </a:spcBef>
                        <a:spcAft>
                          <a:spcPts val="1000"/>
                        </a:spcAft>
                      </a:pPr>
                      <a:r>
                        <a:rPr lang="en-IN" sz="1100" b="1" i="0" u="none" strike="noStrike">
                          <a:solidFill>
                            <a:srgbClr val="000000"/>
                          </a:solidFill>
                          <a:effectLst/>
                          <a:latin typeface="Calibri" panose="020F0502020204030204" pitchFamily="34" charset="0"/>
                        </a:rPr>
                        <a:t>Test Case</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marL="9525" rtl="0" fontAlgn="t">
                        <a:spcBef>
                          <a:spcPts val="0"/>
                        </a:spcBef>
                        <a:spcAft>
                          <a:spcPts val="1000"/>
                        </a:spcAft>
                      </a:pPr>
                      <a:r>
                        <a:rPr lang="en-IN" sz="1100" b="1" i="0" u="none" strike="noStrike">
                          <a:solidFill>
                            <a:srgbClr val="000000"/>
                          </a:solidFill>
                          <a:effectLst/>
                          <a:latin typeface="Calibri" panose="020F0502020204030204" pitchFamily="34" charset="0"/>
                        </a:rPr>
                        <a:t>Execution Steps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marL="3175" rtl="0" fontAlgn="t">
                        <a:spcBef>
                          <a:spcPts val="0"/>
                        </a:spcBef>
                        <a:spcAft>
                          <a:spcPts val="1000"/>
                        </a:spcAft>
                      </a:pPr>
                      <a:r>
                        <a:rPr lang="en-IN" sz="1100" b="1" i="0" u="none" strike="noStrike">
                          <a:solidFill>
                            <a:srgbClr val="000000"/>
                          </a:solidFill>
                          <a:effectLst/>
                          <a:latin typeface="Calibri" panose="020F0502020204030204" pitchFamily="34" charset="0"/>
                        </a:rPr>
                        <a:t>Expected Outcome</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marL="9525" rtl="0" fontAlgn="t">
                        <a:spcBef>
                          <a:spcPts val="0"/>
                        </a:spcBef>
                        <a:spcAft>
                          <a:spcPts val="1000"/>
                        </a:spcAft>
                      </a:pPr>
                      <a:r>
                        <a:rPr lang="en-IN" sz="1100" b="1" i="0" u="none" strike="noStrike">
                          <a:solidFill>
                            <a:srgbClr val="000000"/>
                          </a:solidFill>
                          <a:effectLst/>
                          <a:latin typeface="Calibri" panose="020F0502020204030204" pitchFamily="34" charset="0"/>
                        </a:rPr>
                        <a:t>Actual Outcome</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rtl="0" fontAlgn="t">
                        <a:spcBef>
                          <a:spcPts val="0"/>
                        </a:spcBef>
                        <a:spcAft>
                          <a:spcPts val="1000"/>
                        </a:spcAft>
                      </a:pPr>
                      <a:r>
                        <a:rPr lang="en-IN" sz="1100" b="1" i="0" u="none" strike="noStrike">
                          <a:solidFill>
                            <a:srgbClr val="000000"/>
                          </a:solidFill>
                          <a:effectLst/>
                          <a:latin typeface="Calibri" panose="020F0502020204030204" pitchFamily="34" charset="0"/>
                        </a:rPr>
                        <a:t>Status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rtl="0" fontAlgn="t">
                        <a:spcBef>
                          <a:spcPts val="0"/>
                        </a:spcBef>
                        <a:spcAft>
                          <a:spcPts val="1000"/>
                        </a:spcAft>
                      </a:pPr>
                      <a:r>
                        <a:rPr lang="en-IN" sz="1100" b="1" i="0" u="none" strike="noStrike">
                          <a:solidFill>
                            <a:srgbClr val="000000"/>
                          </a:solidFill>
                          <a:effectLst/>
                          <a:latin typeface="Calibri" panose="020F0502020204030204" pitchFamily="34" charset="0"/>
                        </a:rPr>
                        <a:t>Remarks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1182687959"/>
                  </a:ext>
                </a:extLst>
              </a:tr>
              <a:tr h="1962461">
                <a:tc>
                  <a:txBody>
                    <a:bodyPr/>
                    <a:lstStyle/>
                    <a:p>
                      <a:pPr marL="6350" rtl="0" fontAlgn="t">
                        <a:spcBef>
                          <a:spcPts val="0"/>
                        </a:spcBef>
                        <a:spcAft>
                          <a:spcPts val="1000"/>
                        </a:spcAft>
                      </a:pPr>
                      <a:r>
                        <a:rPr lang="en-IN" sz="1100" b="0" i="0" u="none" strike="noStrike">
                          <a:solidFill>
                            <a:srgbClr val="000000"/>
                          </a:solidFill>
                          <a:effectLst/>
                          <a:latin typeface="Calibri" panose="020F0502020204030204" pitchFamily="34" charset="0"/>
                        </a:rPr>
                        <a:t>T1</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US" sz="1100" b="0" i="0" u="none" strike="noStrike">
                          <a:solidFill>
                            <a:srgbClr val="000000"/>
                          </a:solidFill>
                          <a:effectLst/>
                          <a:latin typeface="Calibri" panose="020F0502020204030204" pitchFamily="34" charset="0"/>
                        </a:rPr>
                        <a:t>User getting the home screen</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US" sz="1100" b="0" i="0" u="none" strike="noStrike">
                          <a:solidFill>
                            <a:srgbClr val="000000"/>
                          </a:solidFill>
                          <a:effectLst/>
                          <a:latin typeface="Calibri" panose="020F0502020204030204" pitchFamily="34" charset="0"/>
                        </a:rPr>
                        <a:t>Home Screen is visible or not</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05410" rtl="0" fontAlgn="t">
                        <a:spcBef>
                          <a:spcPts val="0"/>
                        </a:spcBef>
                        <a:spcAft>
                          <a:spcPts val="1000"/>
                        </a:spcAft>
                      </a:pPr>
                      <a:r>
                        <a:rPr lang="en-US" sz="1100" b="0" i="0" u="none" strike="noStrike">
                          <a:solidFill>
                            <a:srgbClr val="000000"/>
                          </a:solidFill>
                          <a:effectLst/>
                          <a:latin typeface="Calibri" panose="020F0502020204030204" pitchFamily="34" charset="0"/>
                        </a:rPr>
                        <a:t>Home Screen is directly visible to the user</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a:solidFill>
                            <a:srgbClr val="000000"/>
                          </a:solidFill>
                          <a:effectLst/>
                          <a:latin typeface="Calibri" panose="020F0502020204030204" pitchFamily="34" charset="0"/>
                        </a:rPr>
                        <a:t>Home Screen is visible</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marR="1905" rtl="0" fontAlgn="t">
                        <a:spcBef>
                          <a:spcPts val="0"/>
                        </a:spcBef>
                        <a:spcAft>
                          <a:spcPts val="1000"/>
                        </a:spcAft>
                      </a:pPr>
                      <a:r>
                        <a:rPr lang="en-IN" sz="1100" b="0" i="0" u="none" strike="noStrike">
                          <a:solidFill>
                            <a:srgbClr val="000000"/>
                          </a:solidFill>
                          <a:effectLst/>
                          <a:latin typeface="Calibri" panose="020F0502020204030204" pitchFamily="34" charset="0"/>
                        </a:rPr>
                        <a:t>Home screen</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a:solidFill>
                            <a:srgbClr val="000000"/>
                          </a:solidFill>
                          <a:effectLst/>
                          <a:latin typeface="Calibri" panose="020F0502020204030204" pitchFamily="34" charset="0"/>
                        </a:rPr>
                        <a:t>Pass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a:solidFill>
                            <a:srgbClr val="000000"/>
                          </a:solidFill>
                          <a:effectLst/>
                          <a:latin typeface="Calibri" panose="020F0502020204030204" pitchFamily="34" charset="0"/>
                        </a:rPr>
                        <a:t>Success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71226278"/>
                  </a:ext>
                </a:extLst>
              </a:tr>
              <a:tr h="1962461">
                <a:tc>
                  <a:txBody>
                    <a:bodyPr/>
                    <a:lstStyle/>
                    <a:p>
                      <a:pPr marL="6350" rtl="0" fontAlgn="t">
                        <a:spcBef>
                          <a:spcPts val="0"/>
                        </a:spcBef>
                        <a:spcAft>
                          <a:spcPts val="1000"/>
                        </a:spcAft>
                      </a:pPr>
                      <a:r>
                        <a:rPr lang="en-IN" sz="1100" b="0" i="0" u="none" strike="noStrike">
                          <a:solidFill>
                            <a:srgbClr val="000000"/>
                          </a:solidFill>
                          <a:effectLst/>
                          <a:latin typeface="Calibri" panose="020F0502020204030204" pitchFamily="34" charset="0"/>
                        </a:rPr>
                        <a:t>T2</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US" sz="1100" b="0" i="0" u="none" strike="noStrike">
                          <a:solidFill>
                            <a:srgbClr val="000000"/>
                          </a:solidFill>
                          <a:effectLst/>
                          <a:latin typeface="Calibri" panose="020F0502020204030204" pitchFamily="34" charset="0"/>
                        </a:rPr>
                        <a:t>User directly can see the booking page</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US" sz="1100" b="0" i="0" u="none" strike="noStrike">
                          <a:solidFill>
                            <a:srgbClr val="000000"/>
                          </a:solidFill>
                          <a:effectLst/>
                          <a:latin typeface="Calibri" panose="020F0502020204030204" pitchFamily="34" charset="0"/>
                        </a:rPr>
                        <a:t>Booking Page is visible or not</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US" sz="1100" b="0" i="0" u="none" strike="noStrike">
                          <a:solidFill>
                            <a:srgbClr val="000000"/>
                          </a:solidFill>
                          <a:effectLst/>
                          <a:latin typeface="Calibri" panose="020F0502020204030204" pitchFamily="34" charset="0"/>
                        </a:rPr>
                        <a:t>By pressing the Make Reservation button, it directly goes to the booking page</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a:solidFill>
                            <a:srgbClr val="000000"/>
                          </a:solidFill>
                          <a:effectLst/>
                          <a:latin typeface="Calibri" panose="020F0502020204030204" pitchFamily="34" charset="0"/>
                        </a:rPr>
                        <a:t>Booking screen is visible</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IN" sz="1100" b="0" i="0" u="none" strike="noStrike">
                          <a:solidFill>
                            <a:srgbClr val="000000"/>
                          </a:solidFill>
                          <a:effectLst/>
                          <a:latin typeface="Calibri" panose="020F0502020204030204" pitchFamily="34" charset="0"/>
                        </a:rPr>
                        <a:t>Booking screen</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a:solidFill>
                            <a:srgbClr val="000000"/>
                          </a:solidFill>
                          <a:effectLst/>
                          <a:latin typeface="Calibri" panose="020F0502020204030204" pitchFamily="34" charset="0"/>
                        </a:rPr>
                        <a:t>Pass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dirty="0">
                          <a:solidFill>
                            <a:srgbClr val="000000"/>
                          </a:solidFill>
                          <a:effectLst/>
                          <a:latin typeface="Calibri" panose="020F0502020204030204" pitchFamily="34" charset="0"/>
                        </a:rPr>
                        <a:t>Success</a:t>
                      </a:r>
                      <a:endParaRPr lang="en-IN"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94498817"/>
                  </a:ext>
                </a:extLst>
              </a:tr>
            </a:tbl>
          </a:graphicData>
        </a:graphic>
      </p:graphicFrame>
      <p:sp>
        <p:nvSpPr>
          <p:cNvPr id="5" name="Rectangle 1">
            <a:extLst>
              <a:ext uri="{FF2B5EF4-FFF2-40B4-BE49-F238E27FC236}">
                <a16:creationId xmlns:a16="http://schemas.microsoft.com/office/drawing/2014/main" id="{9489CEC4-0750-4F8A-9236-7003227FE610}"/>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510168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38AC1ED6-0C9D-498E-A52D-40DE51C3A14B}"/>
              </a:ext>
            </a:extLst>
          </p:cNvPr>
          <p:cNvGraphicFramePr>
            <a:graphicFrameLocks noGrp="1"/>
          </p:cNvGraphicFramePr>
          <p:nvPr>
            <p:extLst>
              <p:ext uri="{D42A27DB-BD31-4B8C-83A1-F6EECF244321}">
                <p14:modId xmlns:p14="http://schemas.microsoft.com/office/powerpoint/2010/main" val="2534741983"/>
              </p:ext>
            </p:extLst>
          </p:nvPr>
        </p:nvGraphicFramePr>
        <p:xfrm>
          <a:off x="736600" y="626533"/>
          <a:ext cx="10684933" cy="2586377"/>
        </p:xfrm>
        <a:graphic>
          <a:graphicData uri="http://schemas.openxmlformats.org/drawingml/2006/table">
            <a:tbl>
              <a:tblPr/>
              <a:tblGrid>
                <a:gridCol w="574672">
                  <a:extLst>
                    <a:ext uri="{9D8B030D-6E8A-4147-A177-3AD203B41FA5}">
                      <a16:colId xmlns:a16="http://schemas.microsoft.com/office/drawing/2014/main" val="4119256033"/>
                    </a:ext>
                  </a:extLst>
                </a:gridCol>
                <a:gridCol w="1313374">
                  <a:extLst>
                    <a:ext uri="{9D8B030D-6E8A-4147-A177-3AD203B41FA5}">
                      <a16:colId xmlns:a16="http://schemas.microsoft.com/office/drawing/2014/main" val="279950029"/>
                    </a:ext>
                  </a:extLst>
                </a:gridCol>
                <a:gridCol w="1995647">
                  <a:extLst>
                    <a:ext uri="{9D8B030D-6E8A-4147-A177-3AD203B41FA5}">
                      <a16:colId xmlns:a16="http://schemas.microsoft.com/office/drawing/2014/main" val="3155128188"/>
                    </a:ext>
                  </a:extLst>
                </a:gridCol>
                <a:gridCol w="2012703">
                  <a:extLst>
                    <a:ext uri="{9D8B030D-6E8A-4147-A177-3AD203B41FA5}">
                      <a16:colId xmlns:a16="http://schemas.microsoft.com/office/drawing/2014/main" val="518800134"/>
                    </a:ext>
                  </a:extLst>
                </a:gridCol>
                <a:gridCol w="1415716">
                  <a:extLst>
                    <a:ext uri="{9D8B030D-6E8A-4147-A177-3AD203B41FA5}">
                      <a16:colId xmlns:a16="http://schemas.microsoft.com/office/drawing/2014/main" val="2062063503"/>
                    </a:ext>
                  </a:extLst>
                </a:gridCol>
                <a:gridCol w="1347487">
                  <a:extLst>
                    <a:ext uri="{9D8B030D-6E8A-4147-A177-3AD203B41FA5}">
                      <a16:colId xmlns:a16="http://schemas.microsoft.com/office/drawing/2014/main" val="3162033877"/>
                    </a:ext>
                  </a:extLst>
                </a:gridCol>
                <a:gridCol w="1023408">
                  <a:extLst>
                    <a:ext uri="{9D8B030D-6E8A-4147-A177-3AD203B41FA5}">
                      <a16:colId xmlns:a16="http://schemas.microsoft.com/office/drawing/2014/main" val="2475519222"/>
                    </a:ext>
                  </a:extLst>
                </a:gridCol>
                <a:gridCol w="1001926">
                  <a:extLst>
                    <a:ext uri="{9D8B030D-6E8A-4147-A177-3AD203B41FA5}">
                      <a16:colId xmlns:a16="http://schemas.microsoft.com/office/drawing/2014/main" val="2743400361"/>
                    </a:ext>
                  </a:extLst>
                </a:gridCol>
              </a:tblGrid>
              <a:tr h="1035019">
                <a:tc>
                  <a:txBody>
                    <a:bodyPr/>
                    <a:lstStyle/>
                    <a:p>
                      <a:pPr marL="6350" rtl="0" fontAlgn="t">
                        <a:spcBef>
                          <a:spcPts val="0"/>
                        </a:spcBef>
                        <a:spcAft>
                          <a:spcPts val="1000"/>
                        </a:spcAft>
                      </a:pPr>
                      <a:r>
                        <a:rPr lang="en-IN" sz="1100" b="0" i="0" u="none" strike="noStrike" dirty="0">
                          <a:solidFill>
                            <a:srgbClr val="000000"/>
                          </a:solidFill>
                          <a:effectLst/>
                          <a:latin typeface="Calibri" panose="020F0502020204030204" pitchFamily="34" charset="0"/>
                        </a:rPr>
                        <a:t>T3</a:t>
                      </a:r>
                      <a:endParaRPr lang="en-IN"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US" sz="1100" b="0" i="0" u="none" strike="noStrike">
                          <a:solidFill>
                            <a:srgbClr val="000000"/>
                          </a:solidFill>
                          <a:effectLst/>
                          <a:latin typeface="Calibri" panose="020F0502020204030204" pitchFamily="34" charset="0"/>
                        </a:rPr>
                        <a:t>User getting the explore page</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US" sz="1100" b="0" i="0" u="none" strike="noStrike">
                          <a:solidFill>
                            <a:srgbClr val="000000"/>
                          </a:solidFill>
                          <a:effectLst/>
                          <a:latin typeface="Calibri" panose="020F0502020204030204" pitchFamily="34" charset="0"/>
                        </a:rPr>
                        <a:t>Explore Page is visible or not</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marR="34290" rtl="0" fontAlgn="t">
                        <a:spcBef>
                          <a:spcPts val="0"/>
                        </a:spcBef>
                        <a:spcAft>
                          <a:spcPts val="1000"/>
                        </a:spcAft>
                      </a:pPr>
                      <a:r>
                        <a:rPr lang="en-US" sz="1100" b="0" i="0" u="none" strike="noStrike" dirty="0">
                          <a:solidFill>
                            <a:srgbClr val="000000"/>
                          </a:solidFill>
                          <a:effectLst/>
                          <a:latin typeface="Calibri" panose="020F0502020204030204" pitchFamily="34" charset="0"/>
                        </a:rPr>
                        <a:t>Explore Screen is directly visible</a:t>
                      </a:r>
                      <a:endParaRPr lang="en-US" dirty="0">
                        <a:effectLst/>
                      </a:endParaRPr>
                    </a:p>
                  </a:txBody>
                  <a:tcPr marL="137160" marR="137160" marT="137160" marB="13716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a:solidFill>
                            <a:srgbClr val="000000"/>
                          </a:solidFill>
                          <a:effectLst/>
                          <a:latin typeface="Calibri" panose="020F0502020204030204" pitchFamily="34" charset="0"/>
                        </a:rPr>
                        <a:t>Explore Screen is visible</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IN" sz="1100" b="0" i="0" u="none" strike="noStrike">
                          <a:solidFill>
                            <a:srgbClr val="000000"/>
                          </a:solidFill>
                          <a:effectLst/>
                          <a:latin typeface="Calibri" panose="020F0502020204030204" pitchFamily="34" charset="0"/>
                        </a:rPr>
                        <a:t>Explore Screen</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a:solidFill>
                            <a:srgbClr val="000000"/>
                          </a:solidFill>
                          <a:effectLst/>
                          <a:latin typeface="Calibri" panose="020F0502020204030204" pitchFamily="34" charset="0"/>
                        </a:rPr>
                        <a:t>Pass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dirty="0">
                          <a:solidFill>
                            <a:srgbClr val="000000"/>
                          </a:solidFill>
                          <a:effectLst/>
                          <a:latin typeface="Calibri" panose="020F0502020204030204" pitchFamily="34" charset="0"/>
                        </a:rPr>
                        <a:t>Success</a:t>
                      </a:r>
                      <a:endParaRPr lang="en-IN"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567942"/>
                  </a:ext>
                </a:extLst>
              </a:tr>
              <a:tr h="1551358">
                <a:tc>
                  <a:txBody>
                    <a:bodyPr/>
                    <a:lstStyle/>
                    <a:p>
                      <a:pPr marL="6350" rtl="0" fontAlgn="t">
                        <a:spcBef>
                          <a:spcPts val="0"/>
                        </a:spcBef>
                        <a:spcAft>
                          <a:spcPts val="1000"/>
                        </a:spcAft>
                      </a:pPr>
                      <a:r>
                        <a:rPr lang="en-IN" sz="1100" b="0" i="0" u="none" strike="noStrike" dirty="0">
                          <a:solidFill>
                            <a:srgbClr val="000000"/>
                          </a:solidFill>
                          <a:effectLst/>
                          <a:latin typeface="Calibri" panose="020F0502020204030204" pitchFamily="34" charset="0"/>
                        </a:rPr>
                        <a:t>T4</a:t>
                      </a:r>
                      <a:endParaRPr lang="en-IN"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US" sz="1100" b="0" i="0" u="none" strike="noStrike">
                          <a:solidFill>
                            <a:srgbClr val="000000"/>
                          </a:solidFill>
                          <a:effectLst/>
                          <a:latin typeface="Calibri" panose="020F0502020204030204" pitchFamily="34" charset="0"/>
                        </a:rPr>
                        <a:t>User directly can see the booking page</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US" sz="1100" b="0" i="0" u="none" strike="noStrike">
                          <a:solidFill>
                            <a:srgbClr val="000000"/>
                          </a:solidFill>
                          <a:effectLst/>
                          <a:latin typeface="Calibri" panose="020F0502020204030204" pitchFamily="34" charset="0"/>
                        </a:rPr>
                        <a:t>Booking Page is visible or not</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US" sz="1100" b="0" i="0" u="none" strike="noStrike" dirty="0">
                          <a:solidFill>
                            <a:srgbClr val="000000"/>
                          </a:solidFill>
                          <a:effectLst/>
                          <a:latin typeface="Calibri" panose="020F0502020204030204" pitchFamily="34" charset="0"/>
                        </a:rPr>
                        <a:t>By pressing the Make Reservation button, it directly goes to the booking page</a:t>
                      </a:r>
                      <a:endParaRPr lang="en-US"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a:solidFill>
                            <a:srgbClr val="000000"/>
                          </a:solidFill>
                          <a:effectLst/>
                          <a:latin typeface="Calibri" panose="020F0502020204030204" pitchFamily="34" charset="0"/>
                        </a:rPr>
                        <a:t>Booking Screen is visible</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IN" sz="1100" b="0" i="0" u="none" strike="noStrike" dirty="0">
                          <a:solidFill>
                            <a:srgbClr val="000000"/>
                          </a:solidFill>
                          <a:effectLst/>
                          <a:latin typeface="Calibri" panose="020F0502020204030204" pitchFamily="34" charset="0"/>
                        </a:rPr>
                        <a:t>Booking Screen</a:t>
                      </a:r>
                      <a:endParaRPr lang="en-IN"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a:solidFill>
                            <a:srgbClr val="000000"/>
                          </a:solidFill>
                          <a:effectLst/>
                          <a:latin typeface="Calibri" panose="020F0502020204030204" pitchFamily="34" charset="0"/>
                        </a:rPr>
                        <a:t>Pass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dirty="0">
                          <a:solidFill>
                            <a:srgbClr val="000000"/>
                          </a:solidFill>
                          <a:effectLst/>
                          <a:latin typeface="Calibri" panose="020F0502020204030204" pitchFamily="34" charset="0"/>
                        </a:rPr>
                        <a:t>Success</a:t>
                      </a:r>
                      <a:endParaRPr lang="en-IN"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021522"/>
                  </a:ext>
                </a:extLst>
              </a:tr>
            </a:tbl>
          </a:graphicData>
        </a:graphic>
      </p:graphicFrame>
      <p:sp>
        <p:nvSpPr>
          <p:cNvPr id="3" name="Rectangle 6">
            <a:extLst>
              <a:ext uri="{FF2B5EF4-FFF2-40B4-BE49-F238E27FC236}">
                <a16:creationId xmlns:a16="http://schemas.microsoft.com/office/drawing/2014/main" id="{8F6B23F9-4589-4FD8-9103-576605FEC557}"/>
              </a:ext>
            </a:extLst>
          </p:cNvPr>
          <p:cNvSpPr>
            <a:spLocks noChangeArrowheads="1"/>
          </p:cNvSpPr>
          <p:nvPr/>
        </p:nvSpPr>
        <p:spPr bwMode="auto">
          <a:xfrm>
            <a:off x="6512179" y="1801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4" name="Table 3">
            <a:extLst>
              <a:ext uri="{FF2B5EF4-FFF2-40B4-BE49-F238E27FC236}">
                <a16:creationId xmlns:a16="http://schemas.microsoft.com/office/drawing/2014/main" id="{C0ADE2DE-5DBC-4949-B99D-929CBB841827}"/>
              </a:ext>
            </a:extLst>
          </p:cNvPr>
          <p:cNvGraphicFramePr>
            <a:graphicFrameLocks noGrp="1"/>
          </p:cNvGraphicFramePr>
          <p:nvPr>
            <p:extLst>
              <p:ext uri="{D42A27DB-BD31-4B8C-83A1-F6EECF244321}">
                <p14:modId xmlns:p14="http://schemas.microsoft.com/office/powerpoint/2010/main" val="4046190082"/>
              </p:ext>
            </p:extLst>
          </p:nvPr>
        </p:nvGraphicFramePr>
        <p:xfrm>
          <a:off x="736600" y="3212910"/>
          <a:ext cx="10684933" cy="2756640"/>
        </p:xfrm>
        <a:graphic>
          <a:graphicData uri="http://schemas.openxmlformats.org/drawingml/2006/table">
            <a:tbl>
              <a:tblPr/>
              <a:tblGrid>
                <a:gridCol w="574672">
                  <a:extLst>
                    <a:ext uri="{9D8B030D-6E8A-4147-A177-3AD203B41FA5}">
                      <a16:colId xmlns:a16="http://schemas.microsoft.com/office/drawing/2014/main" val="1089266326"/>
                    </a:ext>
                  </a:extLst>
                </a:gridCol>
                <a:gridCol w="1313374">
                  <a:extLst>
                    <a:ext uri="{9D8B030D-6E8A-4147-A177-3AD203B41FA5}">
                      <a16:colId xmlns:a16="http://schemas.microsoft.com/office/drawing/2014/main" val="2217572308"/>
                    </a:ext>
                  </a:extLst>
                </a:gridCol>
                <a:gridCol w="1995647">
                  <a:extLst>
                    <a:ext uri="{9D8B030D-6E8A-4147-A177-3AD203B41FA5}">
                      <a16:colId xmlns:a16="http://schemas.microsoft.com/office/drawing/2014/main" val="2530371107"/>
                    </a:ext>
                  </a:extLst>
                </a:gridCol>
                <a:gridCol w="2012703">
                  <a:extLst>
                    <a:ext uri="{9D8B030D-6E8A-4147-A177-3AD203B41FA5}">
                      <a16:colId xmlns:a16="http://schemas.microsoft.com/office/drawing/2014/main" val="2212679909"/>
                    </a:ext>
                  </a:extLst>
                </a:gridCol>
                <a:gridCol w="1415715">
                  <a:extLst>
                    <a:ext uri="{9D8B030D-6E8A-4147-A177-3AD203B41FA5}">
                      <a16:colId xmlns:a16="http://schemas.microsoft.com/office/drawing/2014/main" val="2220309477"/>
                    </a:ext>
                  </a:extLst>
                </a:gridCol>
                <a:gridCol w="1347488">
                  <a:extLst>
                    <a:ext uri="{9D8B030D-6E8A-4147-A177-3AD203B41FA5}">
                      <a16:colId xmlns:a16="http://schemas.microsoft.com/office/drawing/2014/main" val="1074248587"/>
                    </a:ext>
                  </a:extLst>
                </a:gridCol>
                <a:gridCol w="1023409">
                  <a:extLst>
                    <a:ext uri="{9D8B030D-6E8A-4147-A177-3AD203B41FA5}">
                      <a16:colId xmlns:a16="http://schemas.microsoft.com/office/drawing/2014/main" val="1331438771"/>
                    </a:ext>
                  </a:extLst>
                </a:gridCol>
                <a:gridCol w="1001925">
                  <a:extLst>
                    <a:ext uri="{9D8B030D-6E8A-4147-A177-3AD203B41FA5}">
                      <a16:colId xmlns:a16="http://schemas.microsoft.com/office/drawing/2014/main" val="3369761053"/>
                    </a:ext>
                  </a:extLst>
                </a:gridCol>
              </a:tblGrid>
              <a:tr h="2002557">
                <a:tc>
                  <a:txBody>
                    <a:bodyPr/>
                    <a:lstStyle/>
                    <a:p>
                      <a:pPr marL="6350" rtl="0" fontAlgn="t">
                        <a:spcBef>
                          <a:spcPts val="0"/>
                        </a:spcBef>
                        <a:spcAft>
                          <a:spcPts val="1000"/>
                        </a:spcAft>
                      </a:pPr>
                      <a:r>
                        <a:rPr lang="en-IN" sz="1100" b="0" i="0" u="none" strike="noStrike" dirty="0">
                          <a:solidFill>
                            <a:srgbClr val="000000"/>
                          </a:solidFill>
                          <a:effectLst/>
                          <a:latin typeface="Calibri" panose="020F0502020204030204" pitchFamily="34" charset="0"/>
                        </a:rPr>
                        <a:t>T5</a:t>
                      </a:r>
                      <a:endParaRPr lang="en-IN" dirty="0">
                        <a:effectLst/>
                      </a:endParaRPr>
                    </a:p>
                    <a:p>
                      <a:pPr fontAlgn="t"/>
                      <a:br>
                        <a:rPr lang="en-IN" dirty="0">
                          <a:effectLst/>
                        </a:rPr>
                      </a:br>
                      <a:endParaRPr lang="en-IN"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marR="19050" rtl="0" fontAlgn="t">
                        <a:spcBef>
                          <a:spcPts val="0"/>
                        </a:spcBef>
                        <a:spcAft>
                          <a:spcPts val="1000"/>
                        </a:spcAft>
                      </a:pPr>
                      <a:r>
                        <a:rPr lang="en-US" sz="1100" b="0" i="0" u="none" strike="noStrike">
                          <a:solidFill>
                            <a:srgbClr val="000000"/>
                          </a:solidFill>
                          <a:effectLst/>
                          <a:latin typeface="Calibri" panose="020F0502020204030204" pitchFamily="34" charset="0"/>
                        </a:rPr>
                        <a:t>User getting the rooms page</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US" sz="1100" b="0" i="0" u="none" strike="noStrike" dirty="0">
                          <a:solidFill>
                            <a:srgbClr val="000000"/>
                          </a:solidFill>
                          <a:effectLst/>
                          <a:latin typeface="Calibri" panose="020F0502020204030204" pitchFamily="34" charset="0"/>
                        </a:rPr>
                        <a:t>Rooms page is visible or not</a:t>
                      </a:r>
                      <a:endParaRPr lang="en-US"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marR="34290" rtl="0" fontAlgn="t">
                        <a:spcBef>
                          <a:spcPts val="0"/>
                        </a:spcBef>
                        <a:spcAft>
                          <a:spcPts val="1000"/>
                        </a:spcAft>
                      </a:pPr>
                      <a:r>
                        <a:rPr lang="en-US" sz="1100" b="0" i="0" u="none" strike="noStrike">
                          <a:solidFill>
                            <a:srgbClr val="000000"/>
                          </a:solidFill>
                          <a:effectLst/>
                          <a:latin typeface="Calibri" panose="020F0502020204030204" pitchFamily="34" charset="0"/>
                        </a:rPr>
                        <a:t>Rooms Screen is directly visible</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a:solidFill>
                            <a:srgbClr val="000000"/>
                          </a:solidFill>
                          <a:effectLst/>
                          <a:latin typeface="Calibri" panose="020F0502020204030204" pitchFamily="34" charset="0"/>
                        </a:rPr>
                        <a:t>Rooms screen is visible</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IN" sz="1100" b="0" i="0" u="none" strike="noStrike">
                          <a:solidFill>
                            <a:srgbClr val="000000"/>
                          </a:solidFill>
                          <a:effectLst/>
                          <a:latin typeface="Calibri" panose="020F0502020204030204" pitchFamily="34" charset="0"/>
                        </a:rPr>
                        <a:t>Rooms screen</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a:solidFill>
                            <a:srgbClr val="000000"/>
                          </a:solidFill>
                          <a:effectLst/>
                          <a:latin typeface="Calibri" panose="020F0502020204030204" pitchFamily="34" charset="0"/>
                        </a:rPr>
                        <a:t>Pass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a:solidFill>
                            <a:srgbClr val="000000"/>
                          </a:solidFill>
                          <a:effectLst/>
                          <a:latin typeface="Calibri" panose="020F0502020204030204" pitchFamily="34" charset="0"/>
                        </a:rPr>
                        <a:t>Success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97754580"/>
                  </a:ext>
                </a:extLst>
              </a:tr>
              <a:tr h="754083">
                <a:tc>
                  <a:txBody>
                    <a:bodyPr/>
                    <a:lstStyle/>
                    <a:p>
                      <a:pPr marL="6350" rtl="0" fontAlgn="t">
                        <a:spcBef>
                          <a:spcPts val="0"/>
                        </a:spcBef>
                        <a:spcAft>
                          <a:spcPts val="1000"/>
                        </a:spcAft>
                      </a:pPr>
                      <a:r>
                        <a:rPr lang="en-IN" sz="1100" b="0" i="0" u="none" strike="noStrike">
                          <a:solidFill>
                            <a:srgbClr val="000000"/>
                          </a:solidFill>
                          <a:effectLst/>
                          <a:latin typeface="Calibri" panose="020F0502020204030204" pitchFamily="34" charset="0"/>
                        </a:rPr>
                        <a:t>T6</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US" sz="1100" b="0" i="0" u="none" strike="noStrike">
                          <a:solidFill>
                            <a:srgbClr val="000000"/>
                          </a:solidFill>
                          <a:effectLst/>
                          <a:latin typeface="Calibri" panose="020F0502020204030204" pitchFamily="34" charset="0"/>
                        </a:rPr>
                        <a:t>User directly can see the booking page</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US" sz="1100" b="0" i="0" u="none" strike="noStrike">
                          <a:solidFill>
                            <a:srgbClr val="000000"/>
                          </a:solidFill>
                          <a:effectLst/>
                          <a:latin typeface="Calibri" panose="020F0502020204030204" pitchFamily="34" charset="0"/>
                        </a:rPr>
                        <a:t>Booking Page is visible or not</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US" sz="1100" b="0" i="0" u="none" strike="noStrike" dirty="0">
                          <a:solidFill>
                            <a:srgbClr val="000000"/>
                          </a:solidFill>
                          <a:effectLst/>
                          <a:latin typeface="Calibri" panose="020F0502020204030204" pitchFamily="34" charset="0"/>
                        </a:rPr>
                        <a:t>By pressing the Make Reservation button, it directly goes to the booking page</a:t>
                      </a:r>
                      <a:endParaRPr lang="en-US"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a:solidFill>
                            <a:srgbClr val="000000"/>
                          </a:solidFill>
                          <a:effectLst/>
                          <a:latin typeface="Calibri" panose="020F0502020204030204" pitchFamily="34" charset="0"/>
                        </a:rPr>
                        <a:t>Booking Screen is visible</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a:solidFill>
                            <a:srgbClr val="000000"/>
                          </a:solidFill>
                          <a:effectLst/>
                          <a:latin typeface="Calibri" panose="020F0502020204030204" pitchFamily="34" charset="0"/>
                        </a:rPr>
                        <a:t>Booking Screen</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a:solidFill>
                            <a:srgbClr val="000000"/>
                          </a:solidFill>
                          <a:effectLst/>
                          <a:latin typeface="Calibri" panose="020F0502020204030204" pitchFamily="34" charset="0"/>
                        </a:rPr>
                        <a:t>Pass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dirty="0">
                          <a:solidFill>
                            <a:srgbClr val="000000"/>
                          </a:solidFill>
                          <a:effectLst/>
                          <a:latin typeface="Calibri" panose="020F0502020204030204" pitchFamily="34" charset="0"/>
                        </a:rPr>
                        <a:t>Success</a:t>
                      </a:r>
                      <a:endParaRPr lang="en-IN"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41349790"/>
                  </a:ext>
                </a:extLst>
              </a:tr>
            </a:tbl>
          </a:graphicData>
        </a:graphic>
      </p:graphicFrame>
      <p:sp>
        <p:nvSpPr>
          <p:cNvPr id="5" name="Rectangle 1">
            <a:extLst>
              <a:ext uri="{FF2B5EF4-FFF2-40B4-BE49-F238E27FC236}">
                <a16:creationId xmlns:a16="http://schemas.microsoft.com/office/drawing/2014/main" id="{7DC70592-0EBD-42C9-A2B0-85450C3C1B04}"/>
              </a:ext>
            </a:extLst>
          </p:cNvPr>
          <p:cNvSpPr>
            <a:spLocks noChangeArrowheads="1"/>
          </p:cNvSpPr>
          <p:nvPr/>
        </p:nvSpPr>
        <p:spPr bwMode="auto">
          <a:xfrm>
            <a:off x="6411341" y="333918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485551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A3136344-5010-41C5-8C92-767DBF1A8561}"/>
              </a:ext>
            </a:extLst>
          </p:cNvPr>
          <p:cNvGraphicFramePr>
            <a:graphicFrameLocks noGrp="1"/>
          </p:cNvGraphicFramePr>
          <p:nvPr>
            <p:extLst>
              <p:ext uri="{D42A27DB-BD31-4B8C-83A1-F6EECF244321}">
                <p14:modId xmlns:p14="http://schemas.microsoft.com/office/powerpoint/2010/main" val="920774723"/>
              </p:ext>
            </p:extLst>
          </p:nvPr>
        </p:nvGraphicFramePr>
        <p:xfrm>
          <a:off x="626533" y="431800"/>
          <a:ext cx="11015134" cy="2997200"/>
        </p:xfrm>
        <a:graphic>
          <a:graphicData uri="http://schemas.openxmlformats.org/drawingml/2006/table">
            <a:tbl>
              <a:tblPr/>
              <a:tblGrid>
                <a:gridCol w="463954">
                  <a:extLst>
                    <a:ext uri="{9D8B030D-6E8A-4147-A177-3AD203B41FA5}">
                      <a16:colId xmlns:a16="http://schemas.microsoft.com/office/drawing/2014/main" val="3576182532"/>
                    </a:ext>
                  </a:extLst>
                </a:gridCol>
                <a:gridCol w="1368764">
                  <a:extLst>
                    <a:ext uri="{9D8B030D-6E8A-4147-A177-3AD203B41FA5}">
                      <a16:colId xmlns:a16="http://schemas.microsoft.com/office/drawing/2014/main" val="2350750238"/>
                    </a:ext>
                  </a:extLst>
                </a:gridCol>
                <a:gridCol w="2079811">
                  <a:extLst>
                    <a:ext uri="{9D8B030D-6E8A-4147-A177-3AD203B41FA5}">
                      <a16:colId xmlns:a16="http://schemas.microsoft.com/office/drawing/2014/main" val="1278274497"/>
                    </a:ext>
                  </a:extLst>
                </a:gridCol>
                <a:gridCol w="2097587">
                  <a:extLst>
                    <a:ext uri="{9D8B030D-6E8A-4147-A177-3AD203B41FA5}">
                      <a16:colId xmlns:a16="http://schemas.microsoft.com/office/drawing/2014/main" val="2867515860"/>
                    </a:ext>
                  </a:extLst>
                </a:gridCol>
                <a:gridCol w="1475420">
                  <a:extLst>
                    <a:ext uri="{9D8B030D-6E8A-4147-A177-3AD203B41FA5}">
                      <a16:colId xmlns:a16="http://schemas.microsoft.com/office/drawing/2014/main" val="2884481769"/>
                    </a:ext>
                  </a:extLst>
                </a:gridCol>
                <a:gridCol w="1404316">
                  <a:extLst>
                    <a:ext uri="{9D8B030D-6E8A-4147-A177-3AD203B41FA5}">
                      <a16:colId xmlns:a16="http://schemas.microsoft.com/office/drawing/2014/main" val="1693146572"/>
                    </a:ext>
                  </a:extLst>
                </a:gridCol>
                <a:gridCol w="1066569">
                  <a:extLst>
                    <a:ext uri="{9D8B030D-6E8A-4147-A177-3AD203B41FA5}">
                      <a16:colId xmlns:a16="http://schemas.microsoft.com/office/drawing/2014/main" val="259159789"/>
                    </a:ext>
                  </a:extLst>
                </a:gridCol>
                <a:gridCol w="1058713">
                  <a:extLst>
                    <a:ext uri="{9D8B030D-6E8A-4147-A177-3AD203B41FA5}">
                      <a16:colId xmlns:a16="http://schemas.microsoft.com/office/drawing/2014/main" val="2997669381"/>
                    </a:ext>
                  </a:extLst>
                </a:gridCol>
              </a:tblGrid>
              <a:tr h="1681007">
                <a:tc>
                  <a:txBody>
                    <a:bodyPr/>
                    <a:lstStyle/>
                    <a:p>
                      <a:pPr marL="6350" rtl="0" fontAlgn="t">
                        <a:spcBef>
                          <a:spcPts val="0"/>
                        </a:spcBef>
                        <a:spcAft>
                          <a:spcPts val="1000"/>
                        </a:spcAft>
                      </a:pPr>
                      <a:r>
                        <a:rPr lang="en-IN" sz="1100" b="0" i="0" u="none" strike="noStrike">
                          <a:solidFill>
                            <a:srgbClr val="000000"/>
                          </a:solidFill>
                          <a:effectLst/>
                          <a:latin typeface="Calibri" panose="020F0502020204030204" pitchFamily="34" charset="0"/>
                        </a:rPr>
                        <a:t>T7</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US" sz="1100" b="0" i="0" u="none" strike="noStrike">
                          <a:solidFill>
                            <a:srgbClr val="000000"/>
                          </a:solidFill>
                          <a:effectLst/>
                          <a:latin typeface="Calibri" panose="020F0502020204030204" pitchFamily="34" charset="0"/>
                        </a:rPr>
                        <a:t>User entering details in the booking page</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a:solidFill>
                            <a:srgbClr val="000000"/>
                          </a:solidFill>
                          <a:effectLst/>
                          <a:latin typeface="Calibri" panose="020F0502020204030204" pitchFamily="34" charset="0"/>
                        </a:rPr>
                        <a:t>Details entered are valid</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marR="22225" rtl="0" fontAlgn="t">
                        <a:spcBef>
                          <a:spcPts val="0"/>
                        </a:spcBef>
                        <a:spcAft>
                          <a:spcPts val="1000"/>
                        </a:spcAft>
                      </a:pPr>
                      <a:r>
                        <a:rPr lang="en-US" sz="1100" b="0" i="0" u="none" strike="noStrike">
                          <a:solidFill>
                            <a:srgbClr val="000000"/>
                          </a:solidFill>
                          <a:effectLst/>
                          <a:latin typeface="Calibri" panose="020F0502020204030204" pitchFamily="34" charset="0"/>
                        </a:rPr>
                        <a:t>Enter the details in the booking page and press Proceed</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a:solidFill>
                            <a:srgbClr val="000000"/>
                          </a:solidFill>
                          <a:effectLst/>
                          <a:latin typeface="Calibri" panose="020F0502020204030204" pitchFamily="34" charset="0"/>
                        </a:rPr>
                        <a:t>Confirmation page is visible</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IN" sz="1100" b="0" i="0" u="none" strike="noStrike">
                          <a:solidFill>
                            <a:srgbClr val="000000"/>
                          </a:solidFill>
                          <a:effectLst/>
                          <a:latin typeface="Calibri" panose="020F0502020204030204" pitchFamily="34" charset="0"/>
                        </a:rPr>
                        <a:t>Confirmation Page</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a:solidFill>
                            <a:srgbClr val="000000"/>
                          </a:solidFill>
                          <a:effectLst/>
                          <a:latin typeface="Calibri" panose="020F0502020204030204" pitchFamily="34" charset="0"/>
                        </a:rPr>
                        <a:t>Pass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a:solidFill>
                            <a:srgbClr val="000000"/>
                          </a:solidFill>
                          <a:effectLst/>
                          <a:latin typeface="Calibri" panose="020F0502020204030204" pitchFamily="34" charset="0"/>
                        </a:rPr>
                        <a:t>Success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34042833"/>
                  </a:ext>
                </a:extLst>
              </a:tr>
              <a:tr h="1316193">
                <a:tc>
                  <a:txBody>
                    <a:bodyPr/>
                    <a:lstStyle/>
                    <a:p>
                      <a:pPr marL="6350" rtl="0" fontAlgn="t">
                        <a:spcBef>
                          <a:spcPts val="0"/>
                        </a:spcBef>
                        <a:spcAft>
                          <a:spcPts val="1000"/>
                        </a:spcAft>
                      </a:pPr>
                      <a:r>
                        <a:rPr lang="en-IN" sz="1100" b="0" i="0" u="none" strike="noStrike">
                          <a:solidFill>
                            <a:srgbClr val="000000"/>
                          </a:solidFill>
                          <a:effectLst/>
                          <a:latin typeface="Calibri" panose="020F0502020204030204" pitchFamily="34" charset="0"/>
                        </a:rPr>
                        <a:t>T8</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US" sz="1100" b="0" i="0" u="none" strike="noStrike">
                          <a:solidFill>
                            <a:srgbClr val="000000"/>
                          </a:solidFill>
                          <a:effectLst/>
                          <a:latin typeface="Calibri" panose="020F0502020204030204" pitchFamily="34" charset="0"/>
                        </a:rPr>
                        <a:t>User entering details in the booking page</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a:solidFill>
                            <a:srgbClr val="000000"/>
                          </a:solidFill>
                          <a:effectLst/>
                          <a:latin typeface="Calibri" panose="020F0502020204030204" pitchFamily="34" charset="0"/>
                        </a:rPr>
                        <a:t>Details entered are invalid</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marR="22225" rtl="0" fontAlgn="t">
                        <a:spcBef>
                          <a:spcPts val="0"/>
                        </a:spcBef>
                        <a:spcAft>
                          <a:spcPts val="1000"/>
                        </a:spcAft>
                      </a:pPr>
                      <a:r>
                        <a:rPr lang="en-US" sz="1100" b="0" i="0" u="none" strike="noStrike">
                          <a:solidFill>
                            <a:srgbClr val="000000"/>
                          </a:solidFill>
                          <a:effectLst/>
                          <a:latin typeface="Calibri" panose="020F0502020204030204" pitchFamily="34" charset="0"/>
                        </a:rPr>
                        <a:t>Enter the details in the booking page</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a:solidFill>
                            <a:srgbClr val="000000"/>
                          </a:solidFill>
                          <a:effectLst/>
                          <a:latin typeface="Calibri" panose="020F0502020204030204" pitchFamily="34" charset="0"/>
                        </a:rPr>
                        <a:t>invalid details is visible</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IN" sz="1100" b="0" i="0" u="none" strike="noStrike">
                          <a:solidFill>
                            <a:srgbClr val="000000"/>
                          </a:solidFill>
                          <a:effectLst/>
                          <a:latin typeface="Calibri" panose="020F0502020204030204" pitchFamily="34" charset="0"/>
                        </a:rPr>
                        <a:t>invalid details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dirty="0">
                          <a:solidFill>
                            <a:srgbClr val="000000"/>
                          </a:solidFill>
                          <a:effectLst/>
                          <a:latin typeface="Calibri" panose="020F0502020204030204" pitchFamily="34" charset="0"/>
                        </a:rPr>
                        <a:t>Pass</a:t>
                      </a:r>
                      <a:endParaRPr lang="en-IN"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dirty="0">
                          <a:solidFill>
                            <a:srgbClr val="000000"/>
                          </a:solidFill>
                          <a:effectLst/>
                          <a:latin typeface="Calibri" panose="020F0502020204030204" pitchFamily="34" charset="0"/>
                        </a:rPr>
                        <a:t>Success</a:t>
                      </a:r>
                      <a:endParaRPr lang="en-IN" dirty="0">
                        <a:effectLst/>
                      </a:endParaRPr>
                    </a:p>
                    <a:p>
                      <a:pPr fontAlgn="t"/>
                      <a:br>
                        <a:rPr lang="en-IN" dirty="0">
                          <a:effectLst/>
                        </a:rPr>
                      </a:br>
                      <a:endParaRPr lang="en-IN"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38734656"/>
                  </a:ext>
                </a:extLst>
              </a:tr>
            </a:tbl>
          </a:graphicData>
        </a:graphic>
      </p:graphicFrame>
      <p:sp>
        <p:nvSpPr>
          <p:cNvPr id="3" name="Rectangle 1">
            <a:extLst>
              <a:ext uri="{FF2B5EF4-FFF2-40B4-BE49-F238E27FC236}">
                <a16:creationId xmlns:a16="http://schemas.microsoft.com/office/drawing/2014/main" id="{B765D838-021B-4C85-B02C-49BAF18CD93E}"/>
              </a:ext>
            </a:extLst>
          </p:cNvPr>
          <p:cNvSpPr>
            <a:spLocks noChangeArrowheads="1"/>
          </p:cNvSpPr>
          <p:nvPr/>
        </p:nvSpPr>
        <p:spPr bwMode="auto">
          <a:xfrm>
            <a:off x="4134485" y="12503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6" name="Table 5">
            <a:extLst>
              <a:ext uri="{FF2B5EF4-FFF2-40B4-BE49-F238E27FC236}">
                <a16:creationId xmlns:a16="http://schemas.microsoft.com/office/drawing/2014/main" id="{A6BE2584-A0CC-4557-AA74-4ACF01C87C88}"/>
              </a:ext>
            </a:extLst>
          </p:cNvPr>
          <p:cNvGraphicFramePr>
            <a:graphicFrameLocks noGrp="1"/>
          </p:cNvGraphicFramePr>
          <p:nvPr>
            <p:extLst>
              <p:ext uri="{D42A27DB-BD31-4B8C-83A1-F6EECF244321}">
                <p14:modId xmlns:p14="http://schemas.microsoft.com/office/powerpoint/2010/main" val="745919534"/>
              </p:ext>
            </p:extLst>
          </p:nvPr>
        </p:nvGraphicFramePr>
        <p:xfrm>
          <a:off x="626533" y="3429000"/>
          <a:ext cx="11015134" cy="2336800"/>
        </p:xfrm>
        <a:graphic>
          <a:graphicData uri="http://schemas.openxmlformats.org/drawingml/2006/table">
            <a:tbl>
              <a:tblPr/>
              <a:tblGrid>
                <a:gridCol w="463954">
                  <a:extLst>
                    <a:ext uri="{9D8B030D-6E8A-4147-A177-3AD203B41FA5}">
                      <a16:colId xmlns:a16="http://schemas.microsoft.com/office/drawing/2014/main" val="4228883452"/>
                    </a:ext>
                  </a:extLst>
                </a:gridCol>
                <a:gridCol w="1368765">
                  <a:extLst>
                    <a:ext uri="{9D8B030D-6E8A-4147-A177-3AD203B41FA5}">
                      <a16:colId xmlns:a16="http://schemas.microsoft.com/office/drawing/2014/main" val="3806712160"/>
                    </a:ext>
                  </a:extLst>
                </a:gridCol>
                <a:gridCol w="2079810">
                  <a:extLst>
                    <a:ext uri="{9D8B030D-6E8A-4147-A177-3AD203B41FA5}">
                      <a16:colId xmlns:a16="http://schemas.microsoft.com/office/drawing/2014/main" val="3956780154"/>
                    </a:ext>
                  </a:extLst>
                </a:gridCol>
                <a:gridCol w="2097585">
                  <a:extLst>
                    <a:ext uri="{9D8B030D-6E8A-4147-A177-3AD203B41FA5}">
                      <a16:colId xmlns:a16="http://schemas.microsoft.com/office/drawing/2014/main" val="368002202"/>
                    </a:ext>
                  </a:extLst>
                </a:gridCol>
                <a:gridCol w="1475421">
                  <a:extLst>
                    <a:ext uri="{9D8B030D-6E8A-4147-A177-3AD203B41FA5}">
                      <a16:colId xmlns:a16="http://schemas.microsoft.com/office/drawing/2014/main" val="2995277579"/>
                    </a:ext>
                  </a:extLst>
                </a:gridCol>
                <a:gridCol w="1404316">
                  <a:extLst>
                    <a:ext uri="{9D8B030D-6E8A-4147-A177-3AD203B41FA5}">
                      <a16:colId xmlns:a16="http://schemas.microsoft.com/office/drawing/2014/main" val="2484104047"/>
                    </a:ext>
                  </a:extLst>
                </a:gridCol>
                <a:gridCol w="1066569">
                  <a:extLst>
                    <a:ext uri="{9D8B030D-6E8A-4147-A177-3AD203B41FA5}">
                      <a16:colId xmlns:a16="http://schemas.microsoft.com/office/drawing/2014/main" val="3920139492"/>
                    </a:ext>
                  </a:extLst>
                </a:gridCol>
                <a:gridCol w="1058714">
                  <a:extLst>
                    <a:ext uri="{9D8B030D-6E8A-4147-A177-3AD203B41FA5}">
                      <a16:colId xmlns:a16="http://schemas.microsoft.com/office/drawing/2014/main" val="235019164"/>
                    </a:ext>
                  </a:extLst>
                </a:gridCol>
              </a:tblGrid>
              <a:tr h="1627632">
                <a:tc>
                  <a:txBody>
                    <a:bodyPr/>
                    <a:lstStyle/>
                    <a:p>
                      <a:pPr marL="6350" rtl="0" fontAlgn="t">
                        <a:spcBef>
                          <a:spcPts val="0"/>
                        </a:spcBef>
                        <a:spcAft>
                          <a:spcPts val="1000"/>
                        </a:spcAft>
                      </a:pPr>
                      <a:r>
                        <a:rPr lang="en-IN" sz="1100" b="0" i="0" u="none" strike="noStrike">
                          <a:solidFill>
                            <a:srgbClr val="000000"/>
                          </a:solidFill>
                          <a:effectLst/>
                          <a:latin typeface="Calibri" panose="020F0502020204030204" pitchFamily="34" charset="0"/>
                        </a:rPr>
                        <a:t>T9</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US" sz="1100" b="0" i="0" u="none" strike="noStrike" dirty="0">
                          <a:solidFill>
                            <a:srgbClr val="000000"/>
                          </a:solidFill>
                          <a:effectLst/>
                          <a:latin typeface="Calibri" panose="020F0502020204030204" pitchFamily="34" charset="0"/>
                        </a:rPr>
                        <a:t>User entering details in the booking page</a:t>
                      </a:r>
                      <a:endParaRPr lang="en-US"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a:solidFill>
                            <a:srgbClr val="000000"/>
                          </a:solidFill>
                          <a:effectLst/>
                          <a:latin typeface="Calibri" panose="020F0502020204030204" pitchFamily="34" charset="0"/>
                        </a:rPr>
                        <a:t>User entering wrong email id</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marR="22225" rtl="0" fontAlgn="t">
                        <a:spcBef>
                          <a:spcPts val="0"/>
                        </a:spcBef>
                        <a:spcAft>
                          <a:spcPts val="1000"/>
                        </a:spcAft>
                      </a:pPr>
                      <a:r>
                        <a:rPr lang="en-US" sz="1100" b="0" i="0" u="none" strike="noStrike">
                          <a:solidFill>
                            <a:srgbClr val="000000"/>
                          </a:solidFill>
                          <a:effectLst/>
                          <a:latin typeface="Calibri" panose="020F0502020204030204" pitchFamily="34" charset="0"/>
                        </a:rPr>
                        <a:t>Enter the details in the booking page</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a:solidFill>
                            <a:srgbClr val="000000"/>
                          </a:solidFill>
                          <a:effectLst/>
                          <a:latin typeface="Calibri" panose="020F0502020204030204" pitchFamily="34" charset="0"/>
                        </a:rPr>
                        <a:t>invalid details is visible</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IN" sz="1100" b="0" i="0" u="none" strike="noStrike">
                          <a:solidFill>
                            <a:srgbClr val="000000"/>
                          </a:solidFill>
                          <a:effectLst/>
                          <a:latin typeface="Calibri" panose="020F0502020204030204" pitchFamily="34" charset="0"/>
                        </a:rPr>
                        <a:t>invalid details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a:solidFill>
                            <a:srgbClr val="000000"/>
                          </a:solidFill>
                          <a:effectLst/>
                          <a:latin typeface="Calibri" panose="020F0502020204030204" pitchFamily="34" charset="0"/>
                        </a:rPr>
                        <a:t>Pass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dirty="0">
                          <a:solidFill>
                            <a:srgbClr val="000000"/>
                          </a:solidFill>
                          <a:effectLst/>
                          <a:latin typeface="Calibri" panose="020F0502020204030204" pitchFamily="34" charset="0"/>
                        </a:rPr>
                        <a:t>Success</a:t>
                      </a:r>
                      <a:endParaRPr lang="en-IN"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65368239"/>
                  </a:ext>
                </a:extLst>
              </a:tr>
              <a:tr h="709168">
                <a:tc>
                  <a:txBody>
                    <a:bodyPr/>
                    <a:lstStyle/>
                    <a:p>
                      <a:pPr marL="6350" rtl="0" fontAlgn="t">
                        <a:spcBef>
                          <a:spcPts val="0"/>
                        </a:spcBef>
                        <a:spcAft>
                          <a:spcPts val="1000"/>
                        </a:spcAft>
                      </a:pPr>
                      <a:r>
                        <a:rPr lang="en-IN" sz="1100" b="0" i="0" u="none" strike="noStrike">
                          <a:solidFill>
                            <a:srgbClr val="000000"/>
                          </a:solidFill>
                          <a:effectLst/>
                          <a:latin typeface="Calibri" panose="020F0502020204030204" pitchFamily="34" charset="0"/>
                        </a:rPr>
                        <a:t>T10</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US" sz="1100" b="0" i="0" u="none" strike="noStrike">
                          <a:solidFill>
                            <a:srgbClr val="000000"/>
                          </a:solidFill>
                          <a:effectLst/>
                          <a:latin typeface="Calibri" panose="020F0502020204030204" pitchFamily="34" charset="0"/>
                        </a:rPr>
                        <a:t>User entering details in the booking page</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a:solidFill>
                            <a:srgbClr val="000000"/>
                          </a:solidFill>
                          <a:effectLst/>
                          <a:latin typeface="Calibri" panose="020F0502020204030204" pitchFamily="34" charset="0"/>
                        </a:rPr>
                        <a:t>User entering wrong name</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marR="22225" rtl="0" fontAlgn="t">
                        <a:spcBef>
                          <a:spcPts val="0"/>
                        </a:spcBef>
                        <a:spcAft>
                          <a:spcPts val="1000"/>
                        </a:spcAft>
                      </a:pPr>
                      <a:r>
                        <a:rPr lang="en-US" sz="1100" b="0" i="0" u="none" strike="noStrike">
                          <a:solidFill>
                            <a:srgbClr val="000000"/>
                          </a:solidFill>
                          <a:effectLst/>
                          <a:latin typeface="Calibri" panose="020F0502020204030204" pitchFamily="34" charset="0"/>
                        </a:rPr>
                        <a:t>Enter the details in the booking page</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a:solidFill>
                            <a:srgbClr val="000000"/>
                          </a:solidFill>
                          <a:effectLst/>
                          <a:latin typeface="Calibri" panose="020F0502020204030204" pitchFamily="34" charset="0"/>
                        </a:rPr>
                        <a:t>invalid details is visible</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IN" sz="1100" b="0" i="0" u="none" strike="noStrike">
                          <a:solidFill>
                            <a:srgbClr val="000000"/>
                          </a:solidFill>
                          <a:effectLst/>
                          <a:latin typeface="Calibri" panose="020F0502020204030204" pitchFamily="34" charset="0"/>
                        </a:rPr>
                        <a:t>invalid details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a:solidFill>
                            <a:srgbClr val="000000"/>
                          </a:solidFill>
                          <a:effectLst/>
                          <a:latin typeface="Calibri" panose="020F0502020204030204" pitchFamily="34" charset="0"/>
                        </a:rPr>
                        <a:t>Pass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dirty="0">
                          <a:solidFill>
                            <a:srgbClr val="000000"/>
                          </a:solidFill>
                          <a:effectLst/>
                          <a:latin typeface="Calibri" panose="020F0502020204030204" pitchFamily="34" charset="0"/>
                        </a:rPr>
                        <a:t>Success</a:t>
                      </a:r>
                      <a:endParaRPr lang="en-IN"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22703627"/>
                  </a:ext>
                </a:extLst>
              </a:tr>
            </a:tbl>
          </a:graphicData>
        </a:graphic>
      </p:graphicFrame>
      <p:sp>
        <p:nvSpPr>
          <p:cNvPr id="7" name="Rectangle 3">
            <a:extLst>
              <a:ext uri="{FF2B5EF4-FFF2-40B4-BE49-F238E27FC236}">
                <a16:creationId xmlns:a16="http://schemas.microsoft.com/office/drawing/2014/main" id="{3ACDC7A2-34B4-4FFB-9377-15D90CC70859}"/>
              </a:ext>
            </a:extLst>
          </p:cNvPr>
          <p:cNvSpPr>
            <a:spLocks noChangeArrowheads="1"/>
          </p:cNvSpPr>
          <p:nvPr/>
        </p:nvSpPr>
        <p:spPr bwMode="auto">
          <a:xfrm>
            <a:off x="4134485" y="332543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559595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FDA8CF92-2FB1-40FB-8547-CD7B68552419}"/>
              </a:ext>
            </a:extLst>
          </p:cNvPr>
          <p:cNvGraphicFramePr>
            <a:graphicFrameLocks noGrp="1"/>
          </p:cNvGraphicFramePr>
          <p:nvPr>
            <p:extLst>
              <p:ext uri="{D42A27DB-BD31-4B8C-83A1-F6EECF244321}">
                <p14:modId xmlns:p14="http://schemas.microsoft.com/office/powerpoint/2010/main" val="2775339740"/>
              </p:ext>
            </p:extLst>
          </p:nvPr>
        </p:nvGraphicFramePr>
        <p:xfrm>
          <a:off x="702733" y="303340"/>
          <a:ext cx="10676467" cy="1600200"/>
        </p:xfrm>
        <a:graphic>
          <a:graphicData uri="http://schemas.openxmlformats.org/drawingml/2006/table">
            <a:tbl>
              <a:tblPr/>
              <a:tblGrid>
                <a:gridCol w="579074">
                  <a:extLst>
                    <a:ext uri="{9D8B030D-6E8A-4147-A177-3AD203B41FA5}">
                      <a16:colId xmlns:a16="http://schemas.microsoft.com/office/drawing/2014/main" val="2177347932"/>
                    </a:ext>
                  </a:extLst>
                </a:gridCol>
                <a:gridCol w="1310179">
                  <a:extLst>
                    <a:ext uri="{9D8B030D-6E8A-4147-A177-3AD203B41FA5}">
                      <a16:colId xmlns:a16="http://schemas.microsoft.com/office/drawing/2014/main" val="2163136983"/>
                    </a:ext>
                  </a:extLst>
                </a:gridCol>
                <a:gridCol w="1990792">
                  <a:extLst>
                    <a:ext uri="{9D8B030D-6E8A-4147-A177-3AD203B41FA5}">
                      <a16:colId xmlns:a16="http://schemas.microsoft.com/office/drawing/2014/main" val="1247723131"/>
                    </a:ext>
                  </a:extLst>
                </a:gridCol>
                <a:gridCol w="2007806">
                  <a:extLst>
                    <a:ext uri="{9D8B030D-6E8A-4147-A177-3AD203B41FA5}">
                      <a16:colId xmlns:a16="http://schemas.microsoft.com/office/drawing/2014/main" val="3943583434"/>
                    </a:ext>
                  </a:extLst>
                </a:gridCol>
                <a:gridCol w="1412270">
                  <a:extLst>
                    <a:ext uri="{9D8B030D-6E8A-4147-A177-3AD203B41FA5}">
                      <a16:colId xmlns:a16="http://schemas.microsoft.com/office/drawing/2014/main" val="3808357243"/>
                    </a:ext>
                  </a:extLst>
                </a:gridCol>
                <a:gridCol w="1344209">
                  <a:extLst>
                    <a:ext uri="{9D8B030D-6E8A-4147-A177-3AD203B41FA5}">
                      <a16:colId xmlns:a16="http://schemas.microsoft.com/office/drawing/2014/main" val="2364471109"/>
                    </a:ext>
                  </a:extLst>
                </a:gridCol>
                <a:gridCol w="1020919">
                  <a:extLst>
                    <a:ext uri="{9D8B030D-6E8A-4147-A177-3AD203B41FA5}">
                      <a16:colId xmlns:a16="http://schemas.microsoft.com/office/drawing/2014/main" val="148218737"/>
                    </a:ext>
                  </a:extLst>
                </a:gridCol>
                <a:gridCol w="1011218">
                  <a:extLst>
                    <a:ext uri="{9D8B030D-6E8A-4147-A177-3AD203B41FA5}">
                      <a16:colId xmlns:a16="http://schemas.microsoft.com/office/drawing/2014/main" val="4288677560"/>
                    </a:ext>
                  </a:extLst>
                </a:gridCol>
              </a:tblGrid>
              <a:tr h="1600200">
                <a:tc>
                  <a:txBody>
                    <a:bodyPr/>
                    <a:lstStyle/>
                    <a:p>
                      <a:pPr marL="6350" rtl="0" fontAlgn="t">
                        <a:spcBef>
                          <a:spcPts val="0"/>
                        </a:spcBef>
                        <a:spcAft>
                          <a:spcPts val="1000"/>
                        </a:spcAft>
                      </a:pPr>
                      <a:r>
                        <a:rPr lang="en-IN" sz="1100" b="0" i="0" u="none" strike="noStrike">
                          <a:solidFill>
                            <a:srgbClr val="000000"/>
                          </a:solidFill>
                          <a:effectLst/>
                          <a:latin typeface="Calibri" panose="020F0502020204030204" pitchFamily="34" charset="0"/>
                        </a:rPr>
                        <a:t>T11</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US" sz="1100" b="0" i="0" u="none" strike="noStrike">
                          <a:solidFill>
                            <a:srgbClr val="000000"/>
                          </a:solidFill>
                          <a:effectLst/>
                          <a:latin typeface="Calibri" panose="020F0502020204030204" pitchFamily="34" charset="0"/>
                        </a:rPr>
                        <a:t>User entering details in the contact page</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dirty="0">
                          <a:solidFill>
                            <a:srgbClr val="000000"/>
                          </a:solidFill>
                          <a:effectLst/>
                          <a:latin typeface="Calibri" panose="020F0502020204030204" pitchFamily="34" charset="0"/>
                        </a:rPr>
                        <a:t>Details entered are valid</a:t>
                      </a:r>
                      <a:endParaRPr lang="en-IN"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marR="22225" rtl="0" fontAlgn="t">
                        <a:spcBef>
                          <a:spcPts val="0"/>
                        </a:spcBef>
                        <a:spcAft>
                          <a:spcPts val="1000"/>
                        </a:spcAft>
                      </a:pPr>
                      <a:r>
                        <a:rPr lang="en-US" sz="1100" b="0" i="0" u="none" strike="noStrike" dirty="0">
                          <a:solidFill>
                            <a:srgbClr val="000000"/>
                          </a:solidFill>
                          <a:effectLst/>
                          <a:latin typeface="Calibri" panose="020F0502020204030204" pitchFamily="34" charset="0"/>
                        </a:rPr>
                        <a:t>Enter the details in the contact page</a:t>
                      </a:r>
                      <a:endParaRPr lang="en-US"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US" sz="1100" b="0" i="0" u="none" strike="noStrike">
                          <a:solidFill>
                            <a:srgbClr val="000000"/>
                          </a:solidFill>
                          <a:effectLst/>
                          <a:latin typeface="Calibri" panose="020F0502020204030204" pitchFamily="34" charset="0"/>
                        </a:rPr>
                        <a:t>Thank you Page is visible</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IN" sz="1100" b="0" i="0" u="none" strike="noStrike">
                          <a:solidFill>
                            <a:srgbClr val="000000"/>
                          </a:solidFill>
                          <a:effectLst/>
                          <a:latin typeface="Calibri" panose="020F0502020204030204" pitchFamily="34" charset="0"/>
                        </a:rPr>
                        <a:t>Thank you page</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a:solidFill>
                            <a:srgbClr val="000000"/>
                          </a:solidFill>
                          <a:effectLst/>
                          <a:latin typeface="Calibri" panose="020F0502020204030204" pitchFamily="34" charset="0"/>
                        </a:rPr>
                        <a:t>Pass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dirty="0">
                          <a:solidFill>
                            <a:srgbClr val="000000"/>
                          </a:solidFill>
                          <a:effectLst/>
                          <a:latin typeface="Calibri" panose="020F0502020204030204" pitchFamily="34" charset="0"/>
                        </a:rPr>
                        <a:t>Success</a:t>
                      </a:r>
                      <a:endParaRPr lang="en-IN"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84996264"/>
                  </a:ext>
                </a:extLst>
              </a:tr>
            </a:tbl>
          </a:graphicData>
        </a:graphic>
      </p:graphicFrame>
      <p:sp>
        <p:nvSpPr>
          <p:cNvPr id="3" name="Rectangle 1">
            <a:extLst>
              <a:ext uri="{FF2B5EF4-FFF2-40B4-BE49-F238E27FC236}">
                <a16:creationId xmlns:a16="http://schemas.microsoft.com/office/drawing/2014/main" id="{CBE815D4-6723-4D26-B987-607002552334}"/>
              </a:ext>
            </a:extLst>
          </p:cNvPr>
          <p:cNvSpPr>
            <a:spLocks noChangeArrowheads="1"/>
          </p:cNvSpPr>
          <p:nvPr/>
        </p:nvSpPr>
        <p:spPr bwMode="auto">
          <a:xfrm>
            <a:off x="3997325" y="320198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4" name="Table 3">
            <a:extLst>
              <a:ext uri="{FF2B5EF4-FFF2-40B4-BE49-F238E27FC236}">
                <a16:creationId xmlns:a16="http://schemas.microsoft.com/office/drawing/2014/main" id="{F37BB40F-D2E0-407F-83DC-2ED1E38A617B}"/>
              </a:ext>
            </a:extLst>
          </p:cNvPr>
          <p:cNvGraphicFramePr>
            <a:graphicFrameLocks noGrp="1"/>
          </p:cNvGraphicFramePr>
          <p:nvPr>
            <p:extLst>
              <p:ext uri="{D42A27DB-BD31-4B8C-83A1-F6EECF244321}">
                <p14:modId xmlns:p14="http://schemas.microsoft.com/office/powerpoint/2010/main" val="67118085"/>
              </p:ext>
            </p:extLst>
          </p:nvPr>
        </p:nvGraphicFramePr>
        <p:xfrm>
          <a:off x="702733" y="1903540"/>
          <a:ext cx="10684934" cy="2000948"/>
        </p:xfrm>
        <a:graphic>
          <a:graphicData uri="http://schemas.openxmlformats.org/drawingml/2006/table">
            <a:tbl>
              <a:tblPr/>
              <a:tblGrid>
                <a:gridCol w="579070">
                  <a:extLst>
                    <a:ext uri="{9D8B030D-6E8A-4147-A177-3AD203B41FA5}">
                      <a16:colId xmlns:a16="http://schemas.microsoft.com/office/drawing/2014/main" val="4144989151"/>
                    </a:ext>
                  </a:extLst>
                </a:gridCol>
                <a:gridCol w="1310179">
                  <a:extLst>
                    <a:ext uri="{9D8B030D-6E8A-4147-A177-3AD203B41FA5}">
                      <a16:colId xmlns:a16="http://schemas.microsoft.com/office/drawing/2014/main" val="3417354013"/>
                    </a:ext>
                  </a:extLst>
                </a:gridCol>
                <a:gridCol w="1990791">
                  <a:extLst>
                    <a:ext uri="{9D8B030D-6E8A-4147-A177-3AD203B41FA5}">
                      <a16:colId xmlns:a16="http://schemas.microsoft.com/office/drawing/2014/main" val="2781800298"/>
                    </a:ext>
                  </a:extLst>
                </a:gridCol>
                <a:gridCol w="2007807">
                  <a:extLst>
                    <a:ext uri="{9D8B030D-6E8A-4147-A177-3AD203B41FA5}">
                      <a16:colId xmlns:a16="http://schemas.microsoft.com/office/drawing/2014/main" val="3663526776"/>
                    </a:ext>
                  </a:extLst>
                </a:gridCol>
                <a:gridCol w="1412270">
                  <a:extLst>
                    <a:ext uri="{9D8B030D-6E8A-4147-A177-3AD203B41FA5}">
                      <a16:colId xmlns:a16="http://schemas.microsoft.com/office/drawing/2014/main" val="3787383634"/>
                    </a:ext>
                  </a:extLst>
                </a:gridCol>
                <a:gridCol w="1344210">
                  <a:extLst>
                    <a:ext uri="{9D8B030D-6E8A-4147-A177-3AD203B41FA5}">
                      <a16:colId xmlns:a16="http://schemas.microsoft.com/office/drawing/2014/main" val="2601623026"/>
                    </a:ext>
                  </a:extLst>
                </a:gridCol>
                <a:gridCol w="1020919">
                  <a:extLst>
                    <a:ext uri="{9D8B030D-6E8A-4147-A177-3AD203B41FA5}">
                      <a16:colId xmlns:a16="http://schemas.microsoft.com/office/drawing/2014/main" val="4219275654"/>
                    </a:ext>
                  </a:extLst>
                </a:gridCol>
                <a:gridCol w="1019688">
                  <a:extLst>
                    <a:ext uri="{9D8B030D-6E8A-4147-A177-3AD203B41FA5}">
                      <a16:colId xmlns:a16="http://schemas.microsoft.com/office/drawing/2014/main" val="2563723928"/>
                    </a:ext>
                  </a:extLst>
                </a:gridCol>
              </a:tblGrid>
              <a:tr h="2000948">
                <a:tc>
                  <a:txBody>
                    <a:bodyPr/>
                    <a:lstStyle/>
                    <a:p>
                      <a:pPr marL="6350" rtl="0" fontAlgn="t">
                        <a:spcBef>
                          <a:spcPts val="0"/>
                        </a:spcBef>
                        <a:spcAft>
                          <a:spcPts val="1000"/>
                        </a:spcAft>
                      </a:pPr>
                      <a:r>
                        <a:rPr lang="en-IN" sz="1100" b="0" i="0" u="none" strike="noStrike">
                          <a:solidFill>
                            <a:srgbClr val="000000"/>
                          </a:solidFill>
                          <a:effectLst/>
                          <a:latin typeface="Calibri" panose="020F0502020204030204" pitchFamily="34" charset="0"/>
                        </a:rPr>
                        <a:t>T12</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US" sz="1100" b="0" i="0" u="none" strike="noStrike">
                          <a:solidFill>
                            <a:srgbClr val="000000"/>
                          </a:solidFill>
                          <a:effectLst/>
                          <a:latin typeface="Calibri" panose="020F0502020204030204" pitchFamily="34" charset="0"/>
                        </a:rPr>
                        <a:t>User entering details in the contact page</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a:solidFill>
                            <a:srgbClr val="000000"/>
                          </a:solidFill>
                          <a:effectLst/>
                          <a:latin typeface="Calibri" panose="020F0502020204030204" pitchFamily="34" charset="0"/>
                        </a:rPr>
                        <a:t>Details entered are invalid</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marR="22225" rtl="0" fontAlgn="t">
                        <a:spcBef>
                          <a:spcPts val="0"/>
                        </a:spcBef>
                        <a:spcAft>
                          <a:spcPts val="1000"/>
                        </a:spcAft>
                      </a:pPr>
                      <a:r>
                        <a:rPr lang="en-US" sz="1100" b="0" i="0" u="none" strike="noStrike">
                          <a:solidFill>
                            <a:srgbClr val="000000"/>
                          </a:solidFill>
                          <a:effectLst/>
                          <a:latin typeface="Calibri" panose="020F0502020204030204" pitchFamily="34" charset="0"/>
                        </a:rPr>
                        <a:t>Enter the details in the contact page</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dirty="0">
                          <a:solidFill>
                            <a:srgbClr val="000000"/>
                          </a:solidFill>
                          <a:effectLst/>
                          <a:latin typeface="Calibri" panose="020F0502020204030204" pitchFamily="34" charset="0"/>
                        </a:rPr>
                        <a:t>invalid details is visible</a:t>
                      </a:r>
                      <a:endParaRPr lang="en-IN"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IN" sz="1100" b="0" i="0" u="none" strike="noStrike">
                          <a:solidFill>
                            <a:srgbClr val="000000"/>
                          </a:solidFill>
                          <a:effectLst/>
                          <a:latin typeface="Calibri" panose="020F0502020204030204" pitchFamily="34" charset="0"/>
                        </a:rPr>
                        <a:t>invalid details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a:solidFill>
                            <a:srgbClr val="000000"/>
                          </a:solidFill>
                          <a:effectLst/>
                          <a:latin typeface="Calibri" panose="020F0502020204030204" pitchFamily="34" charset="0"/>
                        </a:rPr>
                        <a:t>Pass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dirty="0">
                          <a:solidFill>
                            <a:srgbClr val="000000"/>
                          </a:solidFill>
                          <a:effectLst/>
                          <a:latin typeface="Calibri" panose="020F0502020204030204" pitchFamily="34" charset="0"/>
                        </a:rPr>
                        <a:t>Success</a:t>
                      </a:r>
                      <a:endParaRPr lang="en-IN"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07116812"/>
                  </a:ext>
                </a:extLst>
              </a:tr>
            </a:tbl>
          </a:graphicData>
        </a:graphic>
      </p:graphicFrame>
      <p:sp>
        <p:nvSpPr>
          <p:cNvPr id="5" name="Rectangle 2">
            <a:extLst>
              <a:ext uri="{FF2B5EF4-FFF2-40B4-BE49-F238E27FC236}">
                <a16:creationId xmlns:a16="http://schemas.microsoft.com/office/drawing/2014/main" id="{1020B030-D938-45B6-AFA1-E34684466051}"/>
              </a:ext>
            </a:extLst>
          </p:cNvPr>
          <p:cNvSpPr>
            <a:spLocks noChangeArrowheads="1"/>
          </p:cNvSpPr>
          <p:nvPr/>
        </p:nvSpPr>
        <p:spPr bwMode="auto">
          <a:xfrm>
            <a:off x="3997325" y="190433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936466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59FB4-D457-4BC1-8950-D8678B010861}"/>
              </a:ext>
            </a:extLst>
          </p:cNvPr>
          <p:cNvSpPr>
            <a:spLocks noGrp="1"/>
          </p:cNvSpPr>
          <p:nvPr>
            <p:ph type="title"/>
          </p:nvPr>
        </p:nvSpPr>
        <p:spPr>
          <a:xfrm>
            <a:off x="1005840" y="365125"/>
            <a:ext cx="10347960" cy="777875"/>
          </a:xfrm>
        </p:spPr>
        <p:txBody>
          <a:bodyPr>
            <a:normAutofit/>
          </a:bodyPr>
          <a:lstStyle/>
          <a:p>
            <a:r>
              <a:rPr lang="en-US" dirty="0">
                <a:solidFill>
                  <a:schemeClr val="tx2"/>
                </a:solidFill>
              </a:rPr>
              <a:t>NON- FUNCTIONAL TEST CASES</a:t>
            </a:r>
            <a:endParaRPr lang="en-IN" dirty="0">
              <a:solidFill>
                <a:schemeClr val="tx2"/>
              </a:solidFill>
            </a:endParaRPr>
          </a:p>
        </p:txBody>
      </p:sp>
      <p:graphicFrame>
        <p:nvGraphicFramePr>
          <p:cNvPr id="4" name="Content Placeholder 3">
            <a:extLst>
              <a:ext uri="{FF2B5EF4-FFF2-40B4-BE49-F238E27FC236}">
                <a16:creationId xmlns:a16="http://schemas.microsoft.com/office/drawing/2014/main" id="{ED2329E6-88EF-4507-BC13-C1291629AF64}"/>
              </a:ext>
            </a:extLst>
          </p:cNvPr>
          <p:cNvGraphicFramePr>
            <a:graphicFrameLocks noGrp="1"/>
          </p:cNvGraphicFramePr>
          <p:nvPr>
            <p:ph idx="1"/>
            <p:extLst>
              <p:ext uri="{D42A27DB-BD31-4B8C-83A1-F6EECF244321}">
                <p14:modId xmlns:p14="http://schemas.microsoft.com/office/powerpoint/2010/main" val="387330518"/>
              </p:ext>
            </p:extLst>
          </p:nvPr>
        </p:nvGraphicFramePr>
        <p:xfrm>
          <a:off x="1005840" y="1353312"/>
          <a:ext cx="10515601" cy="1810511"/>
        </p:xfrm>
        <a:graphic>
          <a:graphicData uri="http://schemas.openxmlformats.org/drawingml/2006/table">
            <a:tbl>
              <a:tblPr/>
              <a:tblGrid>
                <a:gridCol w="784746">
                  <a:extLst>
                    <a:ext uri="{9D8B030D-6E8A-4147-A177-3AD203B41FA5}">
                      <a16:colId xmlns:a16="http://schemas.microsoft.com/office/drawing/2014/main" val="2582093703"/>
                    </a:ext>
                  </a:extLst>
                </a:gridCol>
                <a:gridCol w="1464860">
                  <a:extLst>
                    <a:ext uri="{9D8B030D-6E8A-4147-A177-3AD203B41FA5}">
                      <a16:colId xmlns:a16="http://schemas.microsoft.com/office/drawing/2014/main" val="2578750633"/>
                    </a:ext>
                  </a:extLst>
                </a:gridCol>
                <a:gridCol w="1464860">
                  <a:extLst>
                    <a:ext uri="{9D8B030D-6E8A-4147-A177-3AD203B41FA5}">
                      <a16:colId xmlns:a16="http://schemas.microsoft.com/office/drawing/2014/main" val="474760517"/>
                    </a:ext>
                  </a:extLst>
                </a:gridCol>
                <a:gridCol w="1360227">
                  <a:extLst>
                    <a:ext uri="{9D8B030D-6E8A-4147-A177-3AD203B41FA5}">
                      <a16:colId xmlns:a16="http://schemas.microsoft.com/office/drawing/2014/main" val="4264021700"/>
                    </a:ext>
                  </a:extLst>
                </a:gridCol>
                <a:gridCol w="1464860">
                  <a:extLst>
                    <a:ext uri="{9D8B030D-6E8A-4147-A177-3AD203B41FA5}">
                      <a16:colId xmlns:a16="http://schemas.microsoft.com/office/drawing/2014/main" val="646103201"/>
                    </a:ext>
                  </a:extLst>
                </a:gridCol>
                <a:gridCol w="1569492">
                  <a:extLst>
                    <a:ext uri="{9D8B030D-6E8A-4147-A177-3AD203B41FA5}">
                      <a16:colId xmlns:a16="http://schemas.microsoft.com/office/drawing/2014/main" val="279453629"/>
                    </a:ext>
                  </a:extLst>
                </a:gridCol>
                <a:gridCol w="1046329">
                  <a:extLst>
                    <a:ext uri="{9D8B030D-6E8A-4147-A177-3AD203B41FA5}">
                      <a16:colId xmlns:a16="http://schemas.microsoft.com/office/drawing/2014/main" val="1113656950"/>
                    </a:ext>
                  </a:extLst>
                </a:gridCol>
                <a:gridCol w="1360227">
                  <a:extLst>
                    <a:ext uri="{9D8B030D-6E8A-4147-A177-3AD203B41FA5}">
                      <a16:colId xmlns:a16="http://schemas.microsoft.com/office/drawing/2014/main" val="2544404246"/>
                    </a:ext>
                  </a:extLst>
                </a:gridCol>
              </a:tblGrid>
              <a:tr h="774182">
                <a:tc>
                  <a:txBody>
                    <a:bodyPr/>
                    <a:lstStyle/>
                    <a:p>
                      <a:pPr marL="6350" marR="3175" rtl="0" fontAlgn="t">
                        <a:spcBef>
                          <a:spcPts val="0"/>
                        </a:spcBef>
                        <a:spcAft>
                          <a:spcPts val="1000"/>
                        </a:spcAft>
                      </a:pPr>
                      <a:r>
                        <a:rPr lang="en-IN" sz="1100" b="1" i="0" u="none" strike="noStrike">
                          <a:solidFill>
                            <a:srgbClr val="000000"/>
                          </a:solidFill>
                          <a:effectLst/>
                          <a:latin typeface="Calibri" panose="020F0502020204030204" pitchFamily="34" charset="0"/>
                        </a:rPr>
                        <a:t>Test ID (#)</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rtl="0" fontAlgn="t">
                        <a:spcBef>
                          <a:spcPts val="0"/>
                        </a:spcBef>
                        <a:spcAft>
                          <a:spcPts val="1000"/>
                        </a:spcAft>
                      </a:pPr>
                      <a:r>
                        <a:rPr lang="en-IN" sz="1100" b="1" i="0" u="none" strike="noStrike">
                          <a:solidFill>
                            <a:srgbClr val="000000"/>
                          </a:solidFill>
                          <a:effectLst/>
                          <a:latin typeface="Calibri" panose="020F0502020204030204" pitchFamily="34" charset="0"/>
                        </a:rPr>
                        <a:t>Test</a:t>
                      </a:r>
                      <a:r>
                        <a:rPr lang="en-IN" sz="1100" b="0" i="0" u="none" strike="noStrike">
                          <a:solidFill>
                            <a:srgbClr val="000000"/>
                          </a:solidFill>
                          <a:effectLst/>
                          <a:latin typeface="Calibri" panose="020F0502020204030204" pitchFamily="34" charset="0"/>
                        </a:rPr>
                        <a:t> </a:t>
                      </a:r>
                      <a:r>
                        <a:rPr lang="en-IN" sz="1100" b="1" i="0" u="none" strike="noStrike">
                          <a:solidFill>
                            <a:srgbClr val="000000"/>
                          </a:solidFill>
                          <a:effectLst/>
                          <a:latin typeface="Calibri" panose="020F0502020204030204" pitchFamily="34" charset="0"/>
                        </a:rPr>
                        <a:t>Scenario</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marL="6350" marR="28575" rtl="0" fontAlgn="t">
                        <a:spcBef>
                          <a:spcPts val="0"/>
                        </a:spcBef>
                        <a:spcAft>
                          <a:spcPts val="1000"/>
                        </a:spcAft>
                      </a:pPr>
                      <a:r>
                        <a:rPr lang="en-IN" sz="1100" b="1" i="0" u="none" strike="noStrike">
                          <a:solidFill>
                            <a:srgbClr val="000000"/>
                          </a:solidFill>
                          <a:effectLst/>
                          <a:latin typeface="Calibri" panose="020F0502020204030204" pitchFamily="34" charset="0"/>
                        </a:rPr>
                        <a:t>Test Case</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marL="3175" rtl="0" fontAlgn="t">
                        <a:spcBef>
                          <a:spcPts val="0"/>
                        </a:spcBef>
                        <a:spcAft>
                          <a:spcPts val="1000"/>
                        </a:spcAft>
                      </a:pPr>
                      <a:r>
                        <a:rPr lang="en-IN" sz="1100" b="1" i="0" u="none" strike="noStrike">
                          <a:solidFill>
                            <a:srgbClr val="000000"/>
                          </a:solidFill>
                          <a:effectLst/>
                          <a:latin typeface="Calibri" panose="020F0502020204030204" pitchFamily="34" charset="0"/>
                        </a:rPr>
                        <a:t>Execution Steps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marL="3175" rtl="0" fontAlgn="t">
                        <a:spcBef>
                          <a:spcPts val="0"/>
                        </a:spcBef>
                        <a:spcAft>
                          <a:spcPts val="1000"/>
                        </a:spcAft>
                      </a:pPr>
                      <a:r>
                        <a:rPr lang="en-IN" sz="1100" b="1" i="0" u="none" strike="noStrike" dirty="0">
                          <a:solidFill>
                            <a:srgbClr val="000000"/>
                          </a:solidFill>
                          <a:effectLst/>
                          <a:latin typeface="Calibri" panose="020F0502020204030204" pitchFamily="34" charset="0"/>
                        </a:rPr>
                        <a:t>Expected Outcome</a:t>
                      </a:r>
                      <a:endParaRPr lang="en-IN"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marL="3175" rtl="0" fontAlgn="t">
                        <a:spcBef>
                          <a:spcPts val="0"/>
                        </a:spcBef>
                        <a:spcAft>
                          <a:spcPts val="1000"/>
                        </a:spcAft>
                      </a:pPr>
                      <a:r>
                        <a:rPr lang="en-IN" sz="1100" b="1" i="0" u="none" strike="noStrike" dirty="0">
                          <a:solidFill>
                            <a:srgbClr val="000000"/>
                          </a:solidFill>
                          <a:effectLst/>
                          <a:latin typeface="Calibri" panose="020F0502020204030204" pitchFamily="34" charset="0"/>
                        </a:rPr>
                        <a:t>Actual Outcome</a:t>
                      </a:r>
                      <a:endParaRPr lang="en-IN"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marL="6350" rtl="0" fontAlgn="t">
                        <a:spcBef>
                          <a:spcPts val="0"/>
                        </a:spcBef>
                        <a:spcAft>
                          <a:spcPts val="1000"/>
                        </a:spcAft>
                      </a:pPr>
                      <a:r>
                        <a:rPr lang="en-IN" sz="1100" b="1" i="0" u="none" strike="noStrike">
                          <a:solidFill>
                            <a:srgbClr val="000000"/>
                          </a:solidFill>
                          <a:effectLst/>
                          <a:latin typeface="Calibri" panose="020F0502020204030204" pitchFamily="34" charset="0"/>
                        </a:rPr>
                        <a:t>Status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rtl="0" fontAlgn="t">
                        <a:spcBef>
                          <a:spcPts val="0"/>
                        </a:spcBef>
                        <a:spcAft>
                          <a:spcPts val="1000"/>
                        </a:spcAft>
                      </a:pPr>
                      <a:r>
                        <a:rPr lang="en-IN" sz="1100" b="1" i="0" u="none" strike="noStrike">
                          <a:solidFill>
                            <a:srgbClr val="000000"/>
                          </a:solidFill>
                          <a:effectLst/>
                          <a:latin typeface="Calibri" panose="020F0502020204030204" pitchFamily="34" charset="0"/>
                        </a:rPr>
                        <a:t>Remarks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1396853715"/>
                  </a:ext>
                </a:extLst>
              </a:tr>
              <a:tr h="1036329">
                <a:tc>
                  <a:txBody>
                    <a:bodyPr/>
                    <a:lstStyle/>
                    <a:p>
                      <a:pPr marL="6350" rtl="0" fontAlgn="t">
                        <a:spcBef>
                          <a:spcPts val="0"/>
                        </a:spcBef>
                        <a:spcAft>
                          <a:spcPts val="1000"/>
                        </a:spcAft>
                      </a:pPr>
                      <a:r>
                        <a:rPr lang="en-IN" sz="1100" b="0" i="0" u="none" strike="noStrike">
                          <a:solidFill>
                            <a:srgbClr val="000000"/>
                          </a:solidFill>
                          <a:effectLst/>
                          <a:latin typeface="Calibri" panose="020F0502020204030204" pitchFamily="34" charset="0"/>
                        </a:rPr>
                        <a:t>T1</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9525" rtl="0" fontAlgn="t">
                        <a:spcBef>
                          <a:spcPts val="0"/>
                        </a:spcBef>
                        <a:spcAft>
                          <a:spcPts val="1000"/>
                        </a:spcAft>
                      </a:pPr>
                      <a:r>
                        <a:rPr lang="en-US" sz="1100" b="0" i="0" u="none" strike="noStrike">
                          <a:solidFill>
                            <a:srgbClr val="000000"/>
                          </a:solidFill>
                          <a:effectLst/>
                          <a:latin typeface="Calibri" panose="020F0502020204030204" pitchFamily="34" charset="0"/>
                        </a:rPr>
                        <a:t>Opening the website for first time</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rtl="0" fontAlgn="t">
                        <a:spcBef>
                          <a:spcPts val="0"/>
                        </a:spcBef>
                        <a:spcAft>
                          <a:spcPts val="1000"/>
                        </a:spcAft>
                      </a:pPr>
                      <a:r>
                        <a:rPr lang="en-IN" sz="1100" b="0" i="0" u="none" strike="noStrike">
                          <a:solidFill>
                            <a:srgbClr val="000000"/>
                          </a:solidFill>
                          <a:effectLst/>
                          <a:latin typeface="Calibri" panose="020F0502020204030204" pitchFamily="34" charset="0"/>
                        </a:rPr>
                        <a:t>Home page</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US" sz="1100" b="0" i="0" u="none" strike="noStrike">
                          <a:solidFill>
                            <a:srgbClr val="000000"/>
                          </a:solidFill>
                          <a:effectLst/>
                          <a:latin typeface="Calibri" panose="020F0502020204030204" pitchFamily="34" charset="0"/>
                        </a:rPr>
                        <a:t>Home Screen is directly visible</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dirty="0">
                          <a:solidFill>
                            <a:srgbClr val="000000"/>
                          </a:solidFill>
                          <a:effectLst/>
                          <a:latin typeface="Calibri" panose="020F0502020204030204" pitchFamily="34" charset="0"/>
                        </a:rPr>
                        <a:t>Opening within 2-3 sec</a:t>
                      </a:r>
                      <a:endParaRPr lang="en-IN"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a:solidFill>
                            <a:srgbClr val="000000"/>
                          </a:solidFill>
                          <a:effectLst/>
                          <a:latin typeface="Calibri" panose="020F0502020204030204" pitchFamily="34" charset="0"/>
                        </a:rPr>
                        <a:t>2 sec</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rtl="0" fontAlgn="t">
                        <a:spcBef>
                          <a:spcPts val="0"/>
                        </a:spcBef>
                        <a:spcAft>
                          <a:spcPts val="1000"/>
                        </a:spcAft>
                      </a:pPr>
                      <a:r>
                        <a:rPr lang="en-IN" sz="1100" b="0" i="0" u="none" strike="noStrike">
                          <a:solidFill>
                            <a:srgbClr val="000000"/>
                          </a:solidFill>
                          <a:effectLst/>
                          <a:latin typeface="Calibri" panose="020F0502020204030204" pitchFamily="34" charset="0"/>
                        </a:rPr>
                        <a:t>Pass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dirty="0">
                          <a:solidFill>
                            <a:srgbClr val="000000"/>
                          </a:solidFill>
                          <a:effectLst/>
                          <a:latin typeface="Calibri" panose="020F0502020204030204" pitchFamily="34" charset="0"/>
                        </a:rPr>
                        <a:t>Success</a:t>
                      </a:r>
                      <a:endParaRPr lang="en-IN"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55908006"/>
                  </a:ext>
                </a:extLst>
              </a:tr>
            </a:tbl>
          </a:graphicData>
        </a:graphic>
      </p:graphicFrame>
      <p:sp>
        <p:nvSpPr>
          <p:cNvPr id="5" name="Rectangle 1">
            <a:extLst>
              <a:ext uri="{FF2B5EF4-FFF2-40B4-BE49-F238E27FC236}">
                <a16:creationId xmlns:a16="http://schemas.microsoft.com/office/drawing/2014/main" id="{426D680F-8BCC-49BF-9CEA-5915BC4CABED}"/>
              </a:ext>
            </a:extLst>
          </p:cNvPr>
          <p:cNvSpPr>
            <a:spLocks noChangeArrowheads="1"/>
          </p:cNvSpPr>
          <p:nvPr/>
        </p:nvSpPr>
        <p:spPr bwMode="auto">
          <a:xfrm>
            <a:off x="-391886" y="-101890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6" name="Table 5">
            <a:extLst>
              <a:ext uri="{FF2B5EF4-FFF2-40B4-BE49-F238E27FC236}">
                <a16:creationId xmlns:a16="http://schemas.microsoft.com/office/drawing/2014/main" id="{6C3FE879-187F-4AAF-911E-1EAD3A04FB1B}"/>
              </a:ext>
            </a:extLst>
          </p:cNvPr>
          <p:cNvGraphicFramePr>
            <a:graphicFrameLocks noGrp="1"/>
          </p:cNvGraphicFramePr>
          <p:nvPr>
            <p:extLst>
              <p:ext uri="{D42A27DB-BD31-4B8C-83A1-F6EECF244321}">
                <p14:modId xmlns:p14="http://schemas.microsoft.com/office/powerpoint/2010/main" val="302694196"/>
              </p:ext>
            </p:extLst>
          </p:nvPr>
        </p:nvGraphicFramePr>
        <p:xfrm>
          <a:off x="1005840" y="3163822"/>
          <a:ext cx="10515600" cy="2923711"/>
        </p:xfrm>
        <a:graphic>
          <a:graphicData uri="http://schemas.openxmlformats.org/drawingml/2006/table">
            <a:tbl>
              <a:tblPr/>
              <a:tblGrid>
                <a:gridCol w="784746">
                  <a:extLst>
                    <a:ext uri="{9D8B030D-6E8A-4147-A177-3AD203B41FA5}">
                      <a16:colId xmlns:a16="http://schemas.microsoft.com/office/drawing/2014/main" val="2061362617"/>
                    </a:ext>
                  </a:extLst>
                </a:gridCol>
                <a:gridCol w="1464860">
                  <a:extLst>
                    <a:ext uri="{9D8B030D-6E8A-4147-A177-3AD203B41FA5}">
                      <a16:colId xmlns:a16="http://schemas.microsoft.com/office/drawing/2014/main" val="1994946330"/>
                    </a:ext>
                  </a:extLst>
                </a:gridCol>
                <a:gridCol w="1464860">
                  <a:extLst>
                    <a:ext uri="{9D8B030D-6E8A-4147-A177-3AD203B41FA5}">
                      <a16:colId xmlns:a16="http://schemas.microsoft.com/office/drawing/2014/main" val="1400546061"/>
                    </a:ext>
                  </a:extLst>
                </a:gridCol>
                <a:gridCol w="1360227">
                  <a:extLst>
                    <a:ext uri="{9D8B030D-6E8A-4147-A177-3AD203B41FA5}">
                      <a16:colId xmlns:a16="http://schemas.microsoft.com/office/drawing/2014/main" val="1727061239"/>
                    </a:ext>
                  </a:extLst>
                </a:gridCol>
                <a:gridCol w="1464860">
                  <a:extLst>
                    <a:ext uri="{9D8B030D-6E8A-4147-A177-3AD203B41FA5}">
                      <a16:colId xmlns:a16="http://schemas.microsoft.com/office/drawing/2014/main" val="1053349282"/>
                    </a:ext>
                  </a:extLst>
                </a:gridCol>
                <a:gridCol w="1569492">
                  <a:extLst>
                    <a:ext uri="{9D8B030D-6E8A-4147-A177-3AD203B41FA5}">
                      <a16:colId xmlns:a16="http://schemas.microsoft.com/office/drawing/2014/main" val="3348142228"/>
                    </a:ext>
                  </a:extLst>
                </a:gridCol>
                <a:gridCol w="1046328">
                  <a:extLst>
                    <a:ext uri="{9D8B030D-6E8A-4147-A177-3AD203B41FA5}">
                      <a16:colId xmlns:a16="http://schemas.microsoft.com/office/drawing/2014/main" val="4161720205"/>
                    </a:ext>
                  </a:extLst>
                </a:gridCol>
                <a:gridCol w="1360227">
                  <a:extLst>
                    <a:ext uri="{9D8B030D-6E8A-4147-A177-3AD203B41FA5}">
                      <a16:colId xmlns:a16="http://schemas.microsoft.com/office/drawing/2014/main" val="3717973002"/>
                    </a:ext>
                  </a:extLst>
                </a:gridCol>
              </a:tblGrid>
              <a:tr h="2037589">
                <a:tc>
                  <a:txBody>
                    <a:bodyPr/>
                    <a:lstStyle/>
                    <a:p>
                      <a:pPr marL="6350" rtl="0" fontAlgn="t">
                        <a:spcBef>
                          <a:spcPts val="0"/>
                        </a:spcBef>
                        <a:spcAft>
                          <a:spcPts val="1000"/>
                        </a:spcAft>
                      </a:pPr>
                      <a:r>
                        <a:rPr lang="en-IN" sz="1100" b="0" i="0" u="none" strike="noStrike">
                          <a:solidFill>
                            <a:srgbClr val="000000"/>
                          </a:solidFill>
                          <a:effectLst/>
                          <a:latin typeface="Calibri" panose="020F0502020204030204" pitchFamily="34" charset="0"/>
                        </a:rPr>
                        <a:t>T2</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US" sz="1100" b="0" i="0" u="none" strike="noStrike">
                          <a:solidFill>
                            <a:srgbClr val="000000"/>
                          </a:solidFill>
                          <a:effectLst/>
                          <a:latin typeface="Calibri" panose="020F0502020204030204" pitchFamily="34" charset="0"/>
                        </a:rPr>
                        <a:t>Toggling b/w home screen and other pages</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rtl="0" fontAlgn="t">
                        <a:spcBef>
                          <a:spcPts val="0"/>
                        </a:spcBef>
                        <a:spcAft>
                          <a:spcPts val="1000"/>
                        </a:spcAft>
                      </a:pPr>
                      <a:r>
                        <a:rPr lang="en-IN" sz="1100" b="0" i="0" u="none" strike="noStrike">
                          <a:solidFill>
                            <a:srgbClr val="000000"/>
                          </a:solidFill>
                          <a:effectLst/>
                          <a:latin typeface="Calibri" panose="020F0502020204030204" pitchFamily="34" charset="0"/>
                        </a:rPr>
                        <a:t>Toggling screens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dirty="0">
                          <a:solidFill>
                            <a:srgbClr val="000000"/>
                          </a:solidFill>
                          <a:effectLst/>
                          <a:latin typeface="Calibri" panose="020F0502020204030204" pitchFamily="34" charset="0"/>
                        </a:rPr>
                        <a:t>Moving to different screens</a:t>
                      </a:r>
                      <a:endParaRPr lang="en-IN"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a:solidFill>
                            <a:srgbClr val="000000"/>
                          </a:solidFill>
                          <a:effectLst/>
                          <a:latin typeface="Calibri" panose="020F0502020204030204" pitchFamily="34" charset="0"/>
                        </a:rPr>
                        <a:t>Seamless movement</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a:solidFill>
                            <a:srgbClr val="000000"/>
                          </a:solidFill>
                          <a:effectLst/>
                          <a:latin typeface="Calibri" panose="020F0502020204030204" pitchFamily="34" charset="0"/>
                        </a:rPr>
                        <a:t>Seamless movement</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rtl="0" fontAlgn="t">
                        <a:spcBef>
                          <a:spcPts val="0"/>
                        </a:spcBef>
                        <a:spcAft>
                          <a:spcPts val="1000"/>
                        </a:spcAft>
                      </a:pPr>
                      <a:r>
                        <a:rPr lang="en-IN" sz="1100" b="0" i="0" u="none" strike="noStrike">
                          <a:solidFill>
                            <a:srgbClr val="000000"/>
                          </a:solidFill>
                          <a:effectLst/>
                          <a:latin typeface="Calibri" panose="020F0502020204030204" pitchFamily="34" charset="0"/>
                        </a:rPr>
                        <a:t>Pass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a:solidFill>
                            <a:srgbClr val="000000"/>
                          </a:solidFill>
                          <a:effectLst/>
                          <a:latin typeface="Calibri" panose="020F0502020204030204" pitchFamily="34" charset="0"/>
                        </a:rPr>
                        <a:t>Success</a:t>
                      </a:r>
                      <a:endParaRPr lang="en-IN">
                        <a:effectLst/>
                      </a:endParaRPr>
                    </a:p>
                    <a:p>
                      <a:pPr fontAlgn="t"/>
                      <a:br>
                        <a:rPr lang="en-IN">
                          <a:effectLst/>
                        </a:rPr>
                      </a:br>
                      <a:br>
                        <a:rPr lang="en-IN">
                          <a:effectLst/>
                        </a:rPr>
                      </a:b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86143804"/>
                  </a:ext>
                </a:extLst>
              </a:tr>
              <a:tr h="886122">
                <a:tc>
                  <a:txBody>
                    <a:bodyPr/>
                    <a:lstStyle/>
                    <a:p>
                      <a:pPr marL="6350" rtl="0" fontAlgn="t">
                        <a:spcBef>
                          <a:spcPts val="0"/>
                        </a:spcBef>
                        <a:spcAft>
                          <a:spcPts val="1000"/>
                        </a:spcAft>
                      </a:pPr>
                      <a:r>
                        <a:rPr lang="en-IN" sz="1100" b="0" i="0" u="none" strike="noStrike">
                          <a:solidFill>
                            <a:srgbClr val="000000"/>
                          </a:solidFill>
                          <a:effectLst/>
                          <a:latin typeface="Calibri" panose="020F0502020204030204" pitchFamily="34" charset="0"/>
                        </a:rPr>
                        <a:t>T3</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US" sz="1100" b="0" i="0" u="none" strike="noStrike">
                          <a:solidFill>
                            <a:srgbClr val="000000"/>
                          </a:solidFill>
                          <a:effectLst/>
                          <a:latin typeface="Calibri" panose="020F0502020204030204" pitchFamily="34" charset="0"/>
                        </a:rPr>
                        <a:t>The Website should be responsive</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rtl="0" fontAlgn="t">
                        <a:spcBef>
                          <a:spcPts val="0"/>
                        </a:spcBef>
                        <a:spcAft>
                          <a:spcPts val="1000"/>
                        </a:spcAft>
                      </a:pPr>
                      <a:r>
                        <a:rPr lang="en-US" sz="1100" b="0" i="0" u="none" strike="noStrike">
                          <a:solidFill>
                            <a:srgbClr val="000000"/>
                          </a:solidFill>
                          <a:effectLst/>
                          <a:latin typeface="Calibri" panose="020F0502020204030204" pitchFamily="34" charset="0"/>
                        </a:rPr>
                        <a:t>The frontend of the web application should be responsive</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US" sz="1100" b="0" i="0" u="none" strike="noStrike">
                          <a:solidFill>
                            <a:srgbClr val="000000"/>
                          </a:solidFill>
                          <a:effectLst/>
                          <a:latin typeface="Calibri" panose="020F0502020204030204" pitchFamily="34" charset="0"/>
                        </a:rPr>
                        <a:t>The website is opened directly</a:t>
                      </a:r>
                      <a:endParaRPr lang="en-US">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a:solidFill>
                            <a:srgbClr val="000000"/>
                          </a:solidFill>
                          <a:effectLst/>
                          <a:latin typeface="Calibri" panose="020F0502020204030204" pitchFamily="34" charset="0"/>
                        </a:rPr>
                        <a:t>The Website showing response</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175" rtl="0" fontAlgn="t">
                        <a:spcBef>
                          <a:spcPts val="0"/>
                        </a:spcBef>
                        <a:spcAft>
                          <a:spcPts val="1000"/>
                        </a:spcAft>
                      </a:pPr>
                      <a:r>
                        <a:rPr lang="en-IN" sz="1100" b="0" i="0" u="none" strike="noStrike">
                          <a:solidFill>
                            <a:srgbClr val="000000"/>
                          </a:solidFill>
                          <a:effectLst/>
                          <a:latin typeface="Calibri" panose="020F0502020204030204" pitchFamily="34" charset="0"/>
                        </a:rPr>
                        <a:t>The Website is Responsive</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350" rtl="0" fontAlgn="t">
                        <a:spcBef>
                          <a:spcPts val="0"/>
                        </a:spcBef>
                        <a:spcAft>
                          <a:spcPts val="1000"/>
                        </a:spcAft>
                      </a:pPr>
                      <a:r>
                        <a:rPr lang="en-IN" sz="1100" b="0" i="0" u="none" strike="noStrike">
                          <a:solidFill>
                            <a:srgbClr val="000000"/>
                          </a:solidFill>
                          <a:effectLst/>
                          <a:latin typeface="Calibri" panose="020F0502020204030204" pitchFamily="34" charset="0"/>
                        </a:rPr>
                        <a:t>Pass</a:t>
                      </a:r>
                      <a:endParaRPr lang="en-IN">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1000"/>
                        </a:spcAft>
                      </a:pPr>
                      <a:r>
                        <a:rPr lang="en-IN" sz="1100" b="0" i="0" u="none" strike="noStrike" dirty="0">
                          <a:solidFill>
                            <a:srgbClr val="000000"/>
                          </a:solidFill>
                          <a:effectLst/>
                          <a:latin typeface="Calibri" panose="020F0502020204030204" pitchFamily="34" charset="0"/>
                        </a:rPr>
                        <a:t>Success</a:t>
                      </a:r>
                      <a:endParaRPr lang="en-IN" dirty="0">
                        <a:effectLst/>
                      </a:endParaRPr>
                    </a:p>
                  </a:txBody>
                  <a:tcPr marL="73025" marR="73025">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60132444"/>
                  </a:ext>
                </a:extLst>
              </a:tr>
            </a:tbl>
          </a:graphicData>
        </a:graphic>
      </p:graphicFrame>
      <p:sp>
        <p:nvSpPr>
          <p:cNvPr id="7" name="Rectangle 2">
            <a:extLst>
              <a:ext uri="{FF2B5EF4-FFF2-40B4-BE49-F238E27FC236}">
                <a16:creationId xmlns:a16="http://schemas.microsoft.com/office/drawing/2014/main" id="{7F5E8445-F6A9-44C6-9EFF-FC62221C4ECA}"/>
              </a:ext>
            </a:extLst>
          </p:cNvPr>
          <p:cNvSpPr>
            <a:spLocks noChangeArrowheads="1"/>
          </p:cNvSpPr>
          <p:nvPr/>
        </p:nvSpPr>
        <p:spPr bwMode="auto">
          <a:xfrm>
            <a:off x="3934587" y="3577781"/>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699217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BC496-9220-414C-9E50-E8D8ED7AA55B}"/>
              </a:ext>
            </a:extLst>
          </p:cNvPr>
          <p:cNvSpPr>
            <a:spLocks noGrp="1"/>
          </p:cNvSpPr>
          <p:nvPr>
            <p:ph type="title"/>
          </p:nvPr>
        </p:nvSpPr>
        <p:spPr/>
        <p:txBody>
          <a:bodyPr>
            <a:normAutofit/>
          </a:bodyPr>
          <a:lstStyle/>
          <a:p>
            <a:r>
              <a:rPr lang="en-US" sz="6000" dirty="0">
                <a:solidFill>
                  <a:schemeClr val="tx2"/>
                </a:solidFill>
              </a:rPr>
              <a:t>Thank you</a:t>
            </a:r>
            <a:endParaRPr lang="en-IN" sz="6000" dirty="0">
              <a:solidFill>
                <a:schemeClr val="tx2"/>
              </a:solidFill>
            </a:endParaRPr>
          </a:p>
        </p:txBody>
      </p:sp>
      <p:sp>
        <p:nvSpPr>
          <p:cNvPr id="3" name="Text Placeholder 2">
            <a:extLst>
              <a:ext uri="{FF2B5EF4-FFF2-40B4-BE49-F238E27FC236}">
                <a16:creationId xmlns:a16="http://schemas.microsoft.com/office/drawing/2014/main" id="{405D7A30-DF45-4429-B18E-80E4177C7717}"/>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3714064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4B84E-1B8F-4BFE-BE57-A384A4AF597A}"/>
              </a:ext>
            </a:extLst>
          </p:cNvPr>
          <p:cNvSpPr>
            <a:spLocks noGrp="1"/>
          </p:cNvSpPr>
          <p:nvPr>
            <p:ph type="title"/>
          </p:nvPr>
        </p:nvSpPr>
        <p:spPr/>
        <p:txBody>
          <a:bodyPr/>
          <a:lstStyle/>
          <a:p>
            <a:r>
              <a:rPr lang="en-US" dirty="0"/>
              <a:t>Requirements</a:t>
            </a:r>
            <a:endParaRPr lang="en-IN" dirty="0"/>
          </a:p>
        </p:txBody>
      </p:sp>
      <p:sp>
        <p:nvSpPr>
          <p:cNvPr id="3" name="Content Placeholder 2">
            <a:extLst>
              <a:ext uri="{FF2B5EF4-FFF2-40B4-BE49-F238E27FC236}">
                <a16:creationId xmlns:a16="http://schemas.microsoft.com/office/drawing/2014/main" id="{F849E270-3681-4154-918D-5B2EBB3D40DC}"/>
              </a:ext>
            </a:extLst>
          </p:cNvPr>
          <p:cNvSpPr>
            <a:spLocks noGrp="1"/>
          </p:cNvSpPr>
          <p:nvPr>
            <p:ph idx="1"/>
          </p:nvPr>
        </p:nvSpPr>
        <p:spPr/>
        <p:txBody>
          <a:bodyPr/>
          <a:lstStyle/>
          <a:p>
            <a:pPr>
              <a:buFont typeface="Arial" panose="020B0604020202020204" pitchFamily="34" charset="0"/>
              <a:buChar char="•"/>
            </a:pPr>
            <a:r>
              <a:rPr lang="en-US" dirty="0"/>
              <a:t>Software and Hardware Requirements:</a:t>
            </a:r>
          </a:p>
          <a:p>
            <a:pPr marL="0" indent="0">
              <a:buNone/>
            </a:pPr>
            <a:r>
              <a:rPr lang="en-US" dirty="0">
                <a:latin typeface="+mj-lt"/>
              </a:rPr>
              <a:t>Online Server   Cloud Computer</a:t>
            </a:r>
          </a:p>
          <a:p>
            <a:pPr marL="0" indent="0">
              <a:buNone/>
            </a:pPr>
            <a:r>
              <a:rPr lang="en-US" dirty="0">
                <a:latin typeface="+mj-lt"/>
              </a:rPr>
              <a:t>PC/Laptop   Browser</a:t>
            </a:r>
          </a:p>
          <a:p>
            <a:pPr>
              <a:buFont typeface="Arial" panose="020B0604020202020204" pitchFamily="34" charset="0"/>
              <a:buChar char="•"/>
            </a:pPr>
            <a:r>
              <a:rPr lang="en-US" dirty="0"/>
              <a:t>High Level Requirements</a:t>
            </a:r>
          </a:p>
          <a:p>
            <a:pPr marL="0" marR="0" indent="0">
              <a:spcBef>
                <a:spcPts val="0"/>
              </a:spcBef>
              <a:spcAft>
                <a:spcPts val="0"/>
              </a:spcAft>
              <a:buNone/>
            </a:pPr>
            <a:r>
              <a:rPr lang="en-GB" sz="2000" dirty="0">
                <a:effectLst/>
                <a:latin typeface="+mj-lt"/>
                <a:ea typeface="Calibri" panose="020F0502020204030204" pitchFamily="34" charset="0"/>
                <a:cs typeface="Latha" panose="020B0604020202020204" pitchFamily="34" charset="0"/>
              </a:rPr>
              <a:t>All-in-one hotel management system that can also connect you to all your requirements such as </a:t>
            </a:r>
            <a:r>
              <a:rPr lang="en-GB" sz="2000" dirty="0">
                <a:latin typeface="+mj-lt"/>
                <a:ea typeface="Calibri" panose="020F0502020204030204" pitchFamily="34" charset="0"/>
                <a:cs typeface="Latha" panose="020B0604020202020204" pitchFamily="34" charset="0"/>
              </a:rPr>
              <a:t>room booking, menu selection etc. </a:t>
            </a:r>
            <a:r>
              <a:rPr lang="en-GB" sz="2000" dirty="0">
                <a:effectLst/>
                <a:latin typeface="+mj-lt"/>
                <a:ea typeface="Calibri" panose="020F0502020204030204" pitchFamily="34" charset="0"/>
                <a:cs typeface="Latha" panose="020B0604020202020204" pitchFamily="34" charset="0"/>
              </a:rPr>
              <a:t>with real-time integration. It allows guests to make direct reservations.</a:t>
            </a:r>
            <a:endParaRPr lang="en-US" sz="2000" dirty="0">
              <a:effectLst/>
              <a:latin typeface="+mj-lt"/>
              <a:ea typeface="Calibri" panose="020F0502020204030204" pitchFamily="34" charset="0"/>
              <a:cs typeface="Latha" panose="020B0604020202020204" pitchFamily="34" charset="0"/>
            </a:endParaRPr>
          </a:p>
          <a:p>
            <a:pPr marL="0" marR="0" indent="0">
              <a:spcBef>
                <a:spcPts val="0"/>
              </a:spcBef>
              <a:spcAft>
                <a:spcPts val="0"/>
              </a:spcAft>
              <a:buNone/>
            </a:pPr>
            <a:r>
              <a:rPr lang="en-GB" sz="2000" dirty="0">
                <a:effectLst/>
                <a:latin typeface="+mj-lt"/>
                <a:ea typeface="Calibri" panose="020F0502020204030204" pitchFamily="34" charset="0"/>
                <a:cs typeface="Latha" panose="020B0604020202020204" pitchFamily="34" charset="0"/>
              </a:rPr>
              <a:t>Designed for work efficiency , it has different modules under one umbrella, including reservations, front desk, sales, space and club management, and dining. The aim is to simplify things, enabling the hotel to run everything from one dashboard.</a:t>
            </a:r>
          </a:p>
          <a:p>
            <a:pPr marL="0" indent="0">
              <a:buNone/>
            </a:pPr>
            <a:endParaRPr lang="en-US" dirty="0"/>
          </a:p>
          <a:p>
            <a:pPr marL="0" indent="0">
              <a:buNone/>
            </a:pPr>
            <a:endParaRPr lang="en-US" dirty="0"/>
          </a:p>
          <a:p>
            <a:pPr>
              <a:buFont typeface="Arial" panose="020B0604020202020204" pitchFamily="34" charset="0"/>
              <a:buChar char="•"/>
            </a:pPr>
            <a:endParaRPr lang="en-IN" dirty="0"/>
          </a:p>
        </p:txBody>
      </p:sp>
    </p:spTree>
    <p:extLst>
      <p:ext uri="{BB962C8B-B14F-4D97-AF65-F5344CB8AC3E}">
        <p14:creationId xmlns:p14="http://schemas.microsoft.com/office/powerpoint/2010/main" val="4044460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DCD4A6-5F9E-494A-95B3-C124D16ADC15}"/>
              </a:ext>
            </a:extLst>
          </p:cNvPr>
          <p:cNvSpPr>
            <a:spLocks noGrp="1"/>
          </p:cNvSpPr>
          <p:nvPr>
            <p:ph type="title"/>
          </p:nvPr>
        </p:nvSpPr>
        <p:spPr/>
        <p:txBody>
          <a:bodyPr>
            <a:normAutofit/>
          </a:bodyPr>
          <a:lstStyle/>
          <a:p>
            <a:r>
              <a:rPr lang="en-US" sz="6000" dirty="0">
                <a:solidFill>
                  <a:schemeClr val="tx2"/>
                </a:solidFill>
              </a:rPr>
              <a:t>The Design</a:t>
            </a:r>
            <a:endParaRPr lang="en-IN" sz="6000" dirty="0">
              <a:solidFill>
                <a:schemeClr val="tx2"/>
              </a:solidFill>
            </a:endParaRPr>
          </a:p>
        </p:txBody>
      </p:sp>
      <p:sp>
        <p:nvSpPr>
          <p:cNvPr id="3" name="Text Placeholder 2">
            <a:extLst>
              <a:ext uri="{FF2B5EF4-FFF2-40B4-BE49-F238E27FC236}">
                <a16:creationId xmlns:a16="http://schemas.microsoft.com/office/drawing/2014/main" id="{43FA0BE4-0B0E-45CE-A1A0-451234B28D22}"/>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13247326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C9241-50A3-4737-BAE9-EF012C19C844}"/>
              </a:ext>
            </a:extLst>
          </p:cNvPr>
          <p:cNvSpPr>
            <a:spLocks noGrp="1"/>
          </p:cNvSpPr>
          <p:nvPr>
            <p:ph type="title"/>
          </p:nvPr>
        </p:nvSpPr>
        <p:spPr/>
        <p:txBody>
          <a:bodyPr/>
          <a:lstStyle/>
          <a:p>
            <a:r>
              <a:rPr lang="en-US" dirty="0">
                <a:solidFill>
                  <a:schemeClr val="tx2"/>
                </a:solidFill>
              </a:rPr>
              <a:t>Architecture</a:t>
            </a:r>
            <a:r>
              <a:rPr lang="en-US" dirty="0"/>
              <a:t> </a:t>
            </a:r>
            <a:r>
              <a:rPr lang="en-US" dirty="0">
                <a:solidFill>
                  <a:schemeClr val="tx2"/>
                </a:solidFill>
              </a:rPr>
              <a:t>Diagram</a:t>
            </a:r>
            <a:endParaRPr lang="en-IN" dirty="0">
              <a:solidFill>
                <a:schemeClr val="tx2"/>
              </a:solidFill>
            </a:endParaRPr>
          </a:p>
        </p:txBody>
      </p:sp>
      <p:pic>
        <p:nvPicPr>
          <p:cNvPr id="18434" name="Picture 2">
            <a:extLst>
              <a:ext uri="{FF2B5EF4-FFF2-40B4-BE49-F238E27FC236}">
                <a16:creationId xmlns:a16="http://schemas.microsoft.com/office/drawing/2014/main" id="{7F3E52A6-8A3C-462A-99E0-F84F5A8A2A03}"/>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r="11996" b="57999"/>
          <a:stretch/>
        </p:blipFill>
        <p:spPr bwMode="auto">
          <a:xfrm>
            <a:off x="2229394" y="2233265"/>
            <a:ext cx="7794172" cy="36009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93458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5CD76-FED9-42BD-B31F-8F120C5D7421}"/>
              </a:ext>
            </a:extLst>
          </p:cNvPr>
          <p:cNvSpPr>
            <a:spLocks noGrp="1"/>
          </p:cNvSpPr>
          <p:nvPr>
            <p:ph type="title"/>
          </p:nvPr>
        </p:nvSpPr>
        <p:spPr/>
        <p:txBody>
          <a:bodyPr/>
          <a:lstStyle/>
          <a:p>
            <a:r>
              <a:rPr lang="en-US" dirty="0">
                <a:solidFill>
                  <a:schemeClr val="tx2"/>
                </a:solidFill>
              </a:rPr>
              <a:t>Use Case Diagram</a:t>
            </a:r>
            <a:endParaRPr lang="en-IN" dirty="0">
              <a:solidFill>
                <a:schemeClr val="tx2"/>
              </a:solidFill>
            </a:endParaRPr>
          </a:p>
        </p:txBody>
      </p:sp>
      <p:pic>
        <p:nvPicPr>
          <p:cNvPr id="19458" name="Picture 2">
            <a:extLst>
              <a:ext uri="{FF2B5EF4-FFF2-40B4-BE49-F238E27FC236}">
                <a16:creationId xmlns:a16="http://schemas.microsoft.com/office/drawing/2014/main" id="{88105F60-382B-47CB-AD8E-ECDED8EA956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3357123" y="2040997"/>
            <a:ext cx="5477753" cy="4022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03377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BE2C9-6D98-46D6-831F-4E9471003F10}"/>
              </a:ext>
            </a:extLst>
          </p:cNvPr>
          <p:cNvSpPr>
            <a:spLocks noGrp="1"/>
          </p:cNvSpPr>
          <p:nvPr>
            <p:ph type="title"/>
          </p:nvPr>
        </p:nvSpPr>
        <p:spPr/>
        <p:txBody>
          <a:bodyPr/>
          <a:lstStyle/>
          <a:p>
            <a:r>
              <a:rPr lang="en-US" dirty="0">
                <a:solidFill>
                  <a:schemeClr val="tx2"/>
                </a:solidFill>
              </a:rPr>
              <a:t>DFD Diagram</a:t>
            </a:r>
            <a:endParaRPr lang="en-IN" dirty="0">
              <a:solidFill>
                <a:schemeClr val="tx2"/>
              </a:solidFill>
            </a:endParaRPr>
          </a:p>
        </p:txBody>
      </p:sp>
      <p:pic>
        <p:nvPicPr>
          <p:cNvPr id="20482" name="Picture 2">
            <a:extLst>
              <a:ext uri="{FF2B5EF4-FFF2-40B4-BE49-F238E27FC236}">
                <a16:creationId xmlns:a16="http://schemas.microsoft.com/office/drawing/2014/main" id="{5EBB0FB1-EC95-4C0E-A41D-71E5287FDE69}"/>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16682" t="26085" r="16579" b="6775"/>
          <a:stretch/>
        </p:blipFill>
        <p:spPr bwMode="auto">
          <a:xfrm>
            <a:off x="2933700" y="2404535"/>
            <a:ext cx="6324600" cy="3403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78993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76516-78BA-4416-8DB6-C94549EDAFB9}"/>
              </a:ext>
            </a:extLst>
          </p:cNvPr>
          <p:cNvSpPr>
            <a:spLocks noGrp="1"/>
          </p:cNvSpPr>
          <p:nvPr>
            <p:ph type="title"/>
          </p:nvPr>
        </p:nvSpPr>
        <p:spPr/>
        <p:txBody>
          <a:bodyPr/>
          <a:lstStyle/>
          <a:p>
            <a:r>
              <a:rPr lang="en-US" dirty="0">
                <a:solidFill>
                  <a:schemeClr val="tx2"/>
                </a:solidFill>
              </a:rPr>
              <a:t>Activity Diagram</a:t>
            </a:r>
            <a:endParaRPr lang="en-IN" dirty="0">
              <a:solidFill>
                <a:schemeClr val="tx2"/>
              </a:solidFill>
            </a:endParaRPr>
          </a:p>
        </p:txBody>
      </p:sp>
      <p:pic>
        <p:nvPicPr>
          <p:cNvPr id="21506" name="Picture 2">
            <a:extLst>
              <a:ext uri="{FF2B5EF4-FFF2-40B4-BE49-F238E27FC236}">
                <a16:creationId xmlns:a16="http://schemas.microsoft.com/office/drawing/2014/main" id="{9287FD40-9315-44FF-BA0F-AC0C402B3DB5}"/>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b="57498"/>
          <a:stretch/>
        </p:blipFill>
        <p:spPr bwMode="auto">
          <a:xfrm>
            <a:off x="3966633" y="1998133"/>
            <a:ext cx="4258733" cy="40555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73999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a:extLst>
              <a:ext uri="{FF2B5EF4-FFF2-40B4-BE49-F238E27FC236}">
                <a16:creationId xmlns:a16="http://schemas.microsoft.com/office/drawing/2014/main" id="{BD34A70B-42A5-4284-BEE5-F3E1364AFEF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5705"/>
          <a:stretch/>
        </p:blipFill>
        <p:spPr bwMode="auto">
          <a:xfrm>
            <a:off x="2959100" y="660400"/>
            <a:ext cx="6273800" cy="5232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8691266"/>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docProps/app.xml><?xml version="1.0" encoding="utf-8"?>
<Properties xmlns="http://schemas.openxmlformats.org/officeDocument/2006/extended-properties" xmlns:vt="http://schemas.openxmlformats.org/officeDocument/2006/docPropsVTypes">
  <Template>Retrospect</Template>
  <TotalTime>577</TotalTime>
  <Words>800</Words>
  <Application>Microsoft Office PowerPoint</Application>
  <PresentationFormat>Widescreen</PresentationFormat>
  <Paragraphs>179</Paragraphs>
  <Slides>28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Arial</vt:lpstr>
      <vt:lpstr>Calibri</vt:lpstr>
      <vt:lpstr>Calibri Light</vt:lpstr>
      <vt:lpstr>Retrospect</vt:lpstr>
      <vt:lpstr>HOTEL MANAGEMENT SYSTEM</vt:lpstr>
      <vt:lpstr>PROBLEM STATEMENT</vt:lpstr>
      <vt:lpstr>Requirements</vt:lpstr>
      <vt:lpstr>The Design</vt:lpstr>
      <vt:lpstr>Architecture Diagram</vt:lpstr>
      <vt:lpstr>Use Case Diagram</vt:lpstr>
      <vt:lpstr>DFD Diagram</vt:lpstr>
      <vt:lpstr>Activity Diagram</vt:lpstr>
      <vt:lpstr>PowerPoint Presentation</vt:lpstr>
      <vt:lpstr>Deployment Diagram</vt:lpstr>
      <vt:lpstr>Sample UI/UX Design </vt:lpstr>
      <vt:lpstr>Module Implementation</vt:lpstr>
      <vt:lpstr>MODULE 1: HOMEPAGE</vt:lpstr>
      <vt:lpstr>PowerPoint Presentation</vt:lpstr>
      <vt:lpstr>MODULE 2 : EXPLORE PAGE</vt:lpstr>
      <vt:lpstr>PowerPoint Presentation</vt:lpstr>
      <vt:lpstr>MODULE 2 : ROOMS PAGE</vt:lpstr>
      <vt:lpstr>PowerPoint Presentation</vt:lpstr>
      <vt:lpstr>MODULE 3 : BOOKING PAGE</vt:lpstr>
      <vt:lpstr>PowerPoint Presentation</vt:lpstr>
      <vt:lpstr>MODULE 3 : CONTACT PAGE</vt:lpstr>
      <vt:lpstr>Test Cases</vt:lpstr>
      <vt:lpstr>FUNCTIONAL TEST CASES</vt:lpstr>
      <vt:lpstr>PowerPoint Presentation</vt:lpstr>
      <vt:lpstr>PowerPoint Presentation</vt:lpstr>
      <vt:lpstr>PowerPoint Presentation</vt:lpstr>
      <vt:lpstr>NON- FUNCTIONAL TEST CASES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tangrace01x@gmail.com</dc:creator>
  <cp:lastModifiedBy>Shagun Jindal</cp:lastModifiedBy>
  <cp:revision>22</cp:revision>
  <dcterms:created xsi:type="dcterms:W3CDTF">2021-05-03T10:02:43Z</dcterms:created>
  <dcterms:modified xsi:type="dcterms:W3CDTF">2022-01-18T11:48:43Z</dcterms:modified>
</cp:coreProperties>
</file>

<file path=docProps/thumbnail.jpeg>
</file>